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jpeg>
</file>

<file path=ppt/media/image13.jpe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21.jpeg>
</file>

<file path=ppt/media/image2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262AA-F3FF-4F23-B07D-667C8B5A82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343971B-A40F-4A59-9614-E6A2B96CAB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5B49EB-E6EF-44B7-8C1C-E27B9738D2B2}"/>
              </a:ext>
            </a:extLst>
          </p:cNvPr>
          <p:cNvSpPr>
            <a:spLocks noGrp="1"/>
          </p:cNvSpPr>
          <p:nvPr>
            <p:ph type="dt" sz="half" idx="10"/>
          </p:nvPr>
        </p:nvSpPr>
        <p:spPr/>
        <p:txBody>
          <a:bodyPr/>
          <a:lstStyle/>
          <a:p>
            <a:fld id="{A63D315C-509D-413B-9ADD-7FCBAB432A3D}" type="datetimeFigureOut">
              <a:rPr lang="en-US" smtClean="0"/>
              <a:t>10/8/2025</a:t>
            </a:fld>
            <a:endParaRPr lang="en-US"/>
          </a:p>
        </p:txBody>
      </p:sp>
      <p:sp>
        <p:nvSpPr>
          <p:cNvPr id="5" name="Footer Placeholder 4">
            <a:extLst>
              <a:ext uri="{FF2B5EF4-FFF2-40B4-BE49-F238E27FC236}">
                <a16:creationId xmlns:a16="http://schemas.microsoft.com/office/drawing/2014/main" id="{C7783A86-3E85-43A0-A87C-E6F23778B2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45D929-D20F-4245-AFE3-C27817DAD969}"/>
              </a:ext>
            </a:extLst>
          </p:cNvPr>
          <p:cNvSpPr>
            <a:spLocks noGrp="1"/>
          </p:cNvSpPr>
          <p:nvPr>
            <p:ph type="sldNum" sz="quarter" idx="12"/>
          </p:nvPr>
        </p:nvSpPr>
        <p:spPr/>
        <p:txBody>
          <a:bodyPr/>
          <a:lstStyle/>
          <a:p>
            <a:fld id="{45252EB9-DC47-4D9B-9396-00EA6D77E80B}" type="slidenum">
              <a:rPr lang="en-US" smtClean="0"/>
              <a:t>‹#›</a:t>
            </a:fld>
            <a:endParaRPr lang="en-US"/>
          </a:p>
        </p:txBody>
      </p:sp>
    </p:spTree>
    <p:extLst>
      <p:ext uri="{BB962C8B-B14F-4D97-AF65-F5344CB8AC3E}">
        <p14:creationId xmlns:p14="http://schemas.microsoft.com/office/powerpoint/2010/main" val="2556855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4032A-728A-408F-92D2-8453E38A89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2DD5E86-66B3-4B66-A389-005A9A1E6EA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BBC0AC-33CC-4FB9-A0AA-61EB99B1DD3A}"/>
              </a:ext>
            </a:extLst>
          </p:cNvPr>
          <p:cNvSpPr>
            <a:spLocks noGrp="1"/>
          </p:cNvSpPr>
          <p:nvPr>
            <p:ph type="dt" sz="half" idx="10"/>
          </p:nvPr>
        </p:nvSpPr>
        <p:spPr/>
        <p:txBody>
          <a:bodyPr/>
          <a:lstStyle/>
          <a:p>
            <a:fld id="{A63D315C-509D-413B-9ADD-7FCBAB432A3D}" type="datetimeFigureOut">
              <a:rPr lang="en-US" smtClean="0"/>
              <a:t>10/8/2025</a:t>
            </a:fld>
            <a:endParaRPr lang="en-US"/>
          </a:p>
        </p:txBody>
      </p:sp>
      <p:sp>
        <p:nvSpPr>
          <p:cNvPr id="5" name="Footer Placeholder 4">
            <a:extLst>
              <a:ext uri="{FF2B5EF4-FFF2-40B4-BE49-F238E27FC236}">
                <a16:creationId xmlns:a16="http://schemas.microsoft.com/office/drawing/2014/main" id="{0EC2CEEE-69BE-4314-8A7A-C3087F6E95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2BC6EE-1DAC-4F81-AA52-CBC8D5EA6C7A}"/>
              </a:ext>
            </a:extLst>
          </p:cNvPr>
          <p:cNvSpPr>
            <a:spLocks noGrp="1"/>
          </p:cNvSpPr>
          <p:nvPr>
            <p:ph type="sldNum" sz="quarter" idx="12"/>
          </p:nvPr>
        </p:nvSpPr>
        <p:spPr/>
        <p:txBody>
          <a:bodyPr/>
          <a:lstStyle/>
          <a:p>
            <a:fld id="{45252EB9-DC47-4D9B-9396-00EA6D77E80B}" type="slidenum">
              <a:rPr lang="en-US" smtClean="0"/>
              <a:t>‹#›</a:t>
            </a:fld>
            <a:endParaRPr lang="en-US"/>
          </a:p>
        </p:txBody>
      </p:sp>
    </p:spTree>
    <p:extLst>
      <p:ext uri="{BB962C8B-B14F-4D97-AF65-F5344CB8AC3E}">
        <p14:creationId xmlns:p14="http://schemas.microsoft.com/office/powerpoint/2010/main" val="1046860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4CFBDB-BD55-4E2E-BD41-2022BA495D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1E25674-69A7-49B1-BD45-F048E6C8D65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00ABD4-58D4-46D0-80C1-C49C92A788BC}"/>
              </a:ext>
            </a:extLst>
          </p:cNvPr>
          <p:cNvSpPr>
            <a:spLocks noGrp="1"/>
          </p:cNvSpPr>
          <p:nvPr>
            <p:ph type="dt" sz="half" idx="10"/>
          </p:nvPr>
        </p:nvSpPr>
        <p:spPr/>
        <p:txBody>
          <a:bodyPr/>
          <a:lstStyle/>
          <a:p>
            <a:fld id="{A63D315C-509D-413B-9ADD-7FCBAB432A3D}" type="datetimeFigureOut">
              <a:rPr lang="en-US" smtClean="0"/>
              <a:t>10/8/2025</a:t>
            </a:fld>
            <a:endParaRPr lang="en-US"/>
          </a:p>
        </p:txBody>
      </p:sp>
      <p:sp>
        <p:nvSpPr>
          <p:cNvPr id="5" name="Footer Placeholder 4">
            <a:extLst>
              <a:ext uri="{FF2B5EF4-FFF2-40B4-BE49-F238E27FC236}">
                <a16:creationId xmlns:a16="http://schemas.microsoft.com/office/drawing/2014/main" id="{4DFD02B3-7172-4F0B-A33C-B49514068F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27D511-1CE5-4FF4-805F-B7C72B986A5E}"/>
              </a:ext>
            </a:extLst>
          </p:cNvPr>
          <p:cNvSpPr>
            <a:spLocks noGrp="1"/>
          </p:cNvSpPr>
          <p:nvPr>
            <p:ph type="sldNum" sz="quarter" idx="12"/>
          </p:nvPr>
        </p:nvSpPr>
        <p:spPr/>
        <p:txBody>
          <a:bodyPr/>
          <a:lstStyle/>
          <a:p>
            <a:fld id="{45252EB9-DC47-4D9B-9396-00EA6D77E80B}" type="slidenum">
              <a:rPr lang="en-US" smtClean="0"/>
              <a:t>‹#›</a:t>
            </a:fld>
            <a:endParaRPr lang="en-US"/>
          </a:p>
        </p:txBody>
      </p:sp>
    </p:spTree>
    <p:extLst>
      <p:ext uri="{BB962C8B-B14F-4D97-AF65-F5344CB8AC3E}">
        <p14:creationId xmlns:p14="http://schemas.microsoft.com/office/powerpoint/2010/main" val="2999331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1E25F-6A4D-4B24-9E06-9368033C74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2F238F-C943-409D-95D8-CB52EF5D836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594D27-53EC-4E8C-9B3D-F2807D703DA6}"/>
              </a:ext>
            </a:extLst>
          </p:cNvPr>
          <p:cNvSpPr>
            <a:spLocks noGrp="1"/>
          </p:cNvSpPr>
          <p:nvPr>
            <p:ph type="dt" sz="half" idx="10"/>
          </p:nvPr>
        </p:nvSpPr>
        <p:spPr/>
        <p:txBody>
          <a:bodyPr/>
          <a:lstStyle/>
          <a:p>
            <a:fld id="{A63D315C-509D-413B-9ADD-7FCBAB432A3D}" type="datetimeFigureOut">
              <a:rPr lang="en-US" smtClean="0"/>
              <a:t>10/8/2025</a:t>
            </a:fld>
            <a:endParaRPr lang="en-US"/>
          </a:p>
        </p:txBody>
      </p:sp>
      <p:sp>
        <p:nvSpPr>
          <p:cNvPr id="5" name="Footer Placeholder 4">
            <a:extLst>
              <a:ext uri="{FF2B5EF4-FFF2-40B4-BE49-F238E27FC236}">
                <a16:creationId xmlns:a16="http://schemas.microsoft.com/office/drawing/2014/main" id="{40A08295-78EA-4838-ADEF-A516861812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B515D0-F183-4160-A007-7905259505D4}"/>
              </a:ext>
            </a:extLst>
          </p:cNvPr>
          <p:cNvSpPr>
            <a:spLocks noGrp="1"/>
          </p:cNvSpPr>
          <p:nvPr>
            <p:ph type="sldNum" sz="quarter" idx="12"/>
          </p:nvPr>
        </p:nvSpPr>
        <p:spPr/>
        <p:txBody>
          <a:bodyPr/>
          <a:lstStyle/>
          <a:p>
            <a:fld id="{45252EB9-DC47-4D9B-9396-00EA6D77E80B}" type="slidenum">
              <a:rPr lang="en-US" smtClean="0"/>
              <a:t>‹#›</a:t>
            </a:fld>
            <a:endParaRPr lang="en-US"/>
          </a:p>
        </p:txBody>
      </p:sp>
    </p:spTree>
    <p:extLst>
      <p:ext uri="{BB962C8B-B14F-4D97-AF65-F5344CB8AC3E}">
        <p14:creationId xmlns:p14="http://schemas.microsoft.com/office/powerpoint/2010/main" val="17323741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E37C9-1143-4B9B-A346-ADF57512D6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5D44D3-A90B-445B-91FD-3EE1912ECB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577E2DE-A3EC-424E-87A7-890E7CCFBECB}"/>
              </a:ext>
            </a:extLst>
          </p:cNvPr>
          <p:cNvSpPr>
            <a:spLocks noGrp="1"/>
          </p:cNvSpPr>
          <p:nvPr>
            <p:ph type="dt" sz="half" idx="10"/>
          </p:nvPr>
        </p:nvSpPr>
        <p:spPr/>
        <p:txBody>
          <a:bodyPr/>
          <a:lstStyle/>
          <a:p>
            <a:fld id="{A63D315C-509D-413B-9ADD-7FCBAB432A3D}" type="datetimeFigureOut">
              <a:rPr lang="en-US" smtClean="0"/>
              <a:t>10/8/2025</a:t>
            </a:fld>
            <a:endParaRPr lang="en-US"/>
          </a:p>
        </p:txBody>
      </p:sp>
      <p:sp>
        <p:nvSpPr>
          <p:cNvPr id="5" name="Footer Placeholder 4">
            <a:extLst>
              <a:ext uri="{FF2B5EF4-FFF2-40B4-BE49-F238E27FC236}">
                <a16:creationId xmlns:a16="http://schemas.microsoft.com/office/drawing/2014/main" id="{7E3D2728-B8E4-466C-AA88-E340ACAC2D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7F202E-5C60-4509-9F32-55845E8A8317}"/>
              </a:ext>
            </a:extLst>
          </p:cNvPr>
          <p:cNvSpPr>
            <a:spLocks noGrp="1"/>
          </p:cNvSpPr>
          <p:nvPr>
            <p:ph type="sldNum" sz="quarter" idx="12"/>
          </p:nvPr>
        </p:nvSpPr>
        <p:spPr/>
        <p:txBody>
          <a:bodyPr/>
          <a:lstStyle/>
          <a:p>
            <a:fld id="{45252EB9-DC47-4D9B-9396-00EA6D77E80B}" type="slidenum">
              <a:rPr lang="en-US" smtClean="0"/>
              <a:t>‹#›</a:t>
            </a:fld>
            <a:endParaRPr lang="en-US"/>
          </a:p>
        </p:txBody>
      </p:sp>
    </p:spTree>
    <p:extLst>
      <p:ext uri="{BB962C8B-B14F-4D97-AF65-F5344CB8AC3E}">
        <p14:creationId xmlns:p14="http://schemas.microsoft.com/office/powerpoint/2010/main" val="1873873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F6878-EFD5-42E3-84F8-E82D3B9BF2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25A976-B6ED-4014-A703-044B039241E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D124BE-A54B-46F3-AB0B-DF5C9C329D5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04F9975-5F37-4B02-93B5-4FA6CDFDCB04}"/>
              </a:ext>
            </a:extLst>
          </p:cNvPr>
          <p:cNvSpPr>
            <a:spLocks noGrp="1"/>
          </p:cNvSpPr>
          <p:nvPr>
            <p:ph type="dt" sz="half" idx="10"/>
          </p:nvPr>
        </p:nvSpPr>
        <p:spPr/>
        <p:txBody>
          <a:bodyPr/>
          <a:lstStyle/>
          <a:p>
            <a:fld id="{A63D315C-509D-413B-9ADD-7FCBAB432A3D}" type="datetimeFigureOut">
              <a:rPr lang="en-US" smtClean="0"/>
              <a:t>10/8/2025</a:t>
            </a:fld>
            <a:endParaRPr lang="en-US"/>
          </a:p>
        </p:txBody>
      </p:sp>
      <p:sp>
        <p:nvSpPr>
          <p:cNvPr id="6" name="Footer Placeholder 5">
            <a:extLst>
              <a:ext uri="{FF2B5EF4-FFF2-40B4-BE49-F238E27FC236}">
                <a16:creationId xmlns:a16="http://schemas.microsoft.com/office/drawing/2014/main" id="{BC03D582-F120-4A79-A9C4-0318AAB26A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2C80C5-DF7E-424A-9975-0F6EEED1E3CC}"/>
              </a:ext>
            </a:extLst>
          </p:cNvPr>
          <p:cNvSpPr>
            <a:spLocks noGrp="1"/>
          </p:cNvSpPr>
          <p:nvPr>
            <p:ph type="sldNum" sz="quarter" idx="12"/>
          </p:nvPr>
        </p:nvSpPr>
        <p:spPr/>
        <p:txBody>
          <a:bodyPr/>
          <a:lstStyle/>
          <a:p>
            <a:fld id="{45252EB9-DC47-4D9B-9396-00EA6D77E80B}" type="slidenum">
              <a:rPr lang="en-US" smtClean="0"/>
              <a:t>‹#›</a:t>
            </a:fld>
            <a:endParaRPr lang="en-US"/>
          </a:p>
        </p:txBody>
      </p:sp>
    </p:spTree>
    <p:extLst>
      <p:ext uri="{BB962C8B-B14F-4D97-AF65-F5344CB8AC3E}">
        <p14:creationId xmlns:p14="http://schemas.microsoft.com/office/powerpoint/2010/main" val="365167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9E284-45B6-4BD2-AB39-D1C3FBEFD6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C9A5F60-18B0-4980-9495-869081ED85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EADD7C1-B42B-426E-A8D5-9DB981C336D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E6C933-9489-4C01-AA5F-7D4213A6D3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0151DA3-7209-4875-A755-C0971866C2C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5D9FB64-BD67-4C10-A21F-7C5A4040835E}"/>
              </a:ext>
            </a:extLst>
          </p:cNvPr>
          <p:cNvSpPr>
            <a:spLocks noGrp="1"/>
          </p:cNvSpPr>
          <p:nvPr>
            <p:ph type="dt" sz="half" idx="10"/>
          </p:nvPr>
        </p:nvSpPr>
        <p:spPr/>
        <p:txBody>
          <a:bodyPr/>
          <a:lstStyle/>
          <a:p>
            <a:fld id="{A63D315C-509D-413B-9ADD-7FCBAB432A3D}" type="datetimeFigureOut">
              <a:rPr lang="en-US" smtClean="0"/>
              <a:t>10/8/2025</a:t>
            </a:fld>
            <a:endParaRPr lang="en-US"/>
          </a:p>
        </p:txBody>
      </p:sp>
      <p:sp>
        <p:nvSpPr>
          <p:cNvPr id="8" name="Footer Placeholder 7">
            <a:extLst>
              <a:ext uri="{FF2B5EF4-FFF2-40B4-BE49-F238E27FC236}">
                <a16:creationId xmlns:a16="http://schemas.microsoft.com/office/drawing/2014/main" id="{7F372656-2D83-4280-802B-2718722BB8B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B8EBF7-BBAF-4D6C-A99C-4855289B9932}"/>
              </a:ext>
            </a:extLst>
          </p:cNvPr>
          <p:cNvSpPr>
            <a:spLocks noGrp="1"/>
          </p:cNvSpPr>
          <p:nvPr>
            <p:ph type="sldNum" sz="quarter" idx="12"/>
          </p:nvPr>
        </p:nvSpPr>
        <p:spPr/>
        <p:txBody>
          <a:bodyPr/>
          <a:lstStyle/>
          <a:p>
            <a:fld id="{45252EB9-DC47-4D9B-9396-00EA6D77E80B}" type="slidenum">
              <a:rPr lang="en-US" smtClean="0"/>
              <a:t>‹#›</a:t>
            </a:fld>
            <a:endParaRPr lang="en-US"/>
          </a:p>
        </p:txBody>
      </p:sp>
    </p:spTree>
    <p:extLst>
      <p:ext uri="{BB962C8B-B14F-4D97-AF65-F5344CB8AC3E}">
        <p14:creationId xmlns:p14="http://schemas.microsoft.com/office/powerpoint/2010/main" val="25280582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80539-FD37-4517-9171-B40CCC5AC10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D766FD9-280A-42CF-ABA0-AA84EB8923F4}"/>
              </a:ext>
            </a:extLst>
          </p:cNvPr>
          <p:cNvSpPr>
            <a:spLocks noGrp="1"/>
          </p:cNvSpPr>
          <p:nvPr>
            <p:ph type="dt" sz="half" idx="10"/>
          </p:nvPr>
        </p:nvSpPr>
        <p:spPr/>
        <p:txBody>
          <a:bodyPr/>
          <a:lstStyle/>
          <a:p>
            <a:fld id="{A63D315C-509D-413B-9ADD-7FCBAB432A3D}" type="datetimeFigureOut">
              <a:rPr lang="en-US" smtClean="0"/>
              <a:t>10/8/2025</a:t>
            </a:fld>
            <a:endParaRPr lang="en-US"/>
          </a:p>
        </p:txBody>
      </p:sp>
      <p:sp>
        <p:nvSpPr>
          <p:cNvPr id="4" name="Footer Placeholder 3">
            <a:extLst>
              <a:ext uri="{FF2B5EF4-FFF2-40B4-BE49-F238E27FC236}">
                <a16:creationId xmlns:a16="http://schemas.microsoft.com/office/drawing/2014/main" id="{21AC8B1F-28E3-4A33-BC76-3C3C16B5A3A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748C053-E7A3-4E4E-8313-A558A5FF869E}"/>
              </a:ext>
            </a:extLst>
          </p:cNvPr>
          <p:cNvSpPr>
            <a:spLocks noGrp="1"/>
          </p:cNvSpPr>
          <p:nvPr>
            <p:ph type="sldNum" sz="quarter" idx="12"/>
          </p:nvPr>
        </p:nvSpPr>
        <p:spPr/>
        <p:txBody>
          <a:bodyPr/>
          <a:lstStyle/>
          <a:p>
            <a:fld id="{45252EB9-DC47-4D9B-9396-00EA6D77E80B}" type="slidenum">
              <a:rPr lang="en-US" smtClean="0"/>
              <a:t>‹#›</a:t>
            </a:fld>
            <a:endParaRPr lang="en-US"/>
          </a:p>
        </p:txBody>
      </p:sp>
    </p:spTree>
    <p:extLst>
      <p:ext uri="{BB962C8B-B14F-4D97-AF65-F5344CB8AC3E}">
        <p14:creationId xmlns:p14="http://schemas.microsoft.com/office/powerpoint/2010/main" val="38494929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BA6584-3E0C-448D-9808-E14F1489556D}"/>
              </a:ext>
            </a:extLst>
          </p:cNvPr>
          <p:cNvSpPr>
            <a:spLocks noGrp="1"/>
          </p:cNvSpPr>
          <p:nvPr>
            <p:ph type="dt" sz="half" idx="10"/>
          </p:nvPr>
        </p:nvSpPr>
        <p:spPr/>
        <p:txBody>
          <a:bodyPr/>
          <a:lstStyle/>
          <a:p>
            <a:fld id="{A63D315C-509D-413B-9ADD-7FCBAB432A3D}" type="datetimeFigureOut">
              <a:rPr lang="en-US" smtClean="0"/>
              <a:t>10/8/2025</a:t>
            </a:fld>
            <a:endParaRPr lang="en-US"/>
          </a:p>
        </p:txBody>
      </p:sp>
      <p:sp>
        <p:nvSpPr>
          <p:cNvPr id="3" name="Footer Placeholder 2">
            <a:extLst>
              <a:ext uri="{FF2B5EF4-FFF2-40B4-BE49-F238E27FC236}">
                <a16:creationId xmlns:a16="http://schemas.microsoft.com/office/drawing/2014/main" id="{E1C99A4B-0784-4C1F-8F42-647E216605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F4043E-1150-4086-B107-FC59FC0D2358}"/>
              </a:ext>
            </a:extLst>
          </p:cNvPr>
          <p:cNvSpPr>
            <a:spLocks noGrp="1"/>
          </p:cNvSpPr>
          <p:nvPr>
            <p:ph type="sldNum" sz="quarter" idx="12"/>
          </p:nvPr>
        </p:nvSpPr>
        <p:spPr/>
        <p:txBody>
          <a:bodyPr/>
          <a:lstStyle/>
          <a:p>
            <a:fld id="{45252EB9-DC47-4D9B-9396-00EA6D77E80B}" type="slidenum">
              <a:rPr lang="en-US" smtClean="0"/>
              <a:t>‹#›</a:t>
            </a:fld>
            <a:endParaRPr lang="en-US"/>
          </a:p>
        </p:txBody>
      </p:sp>
    </p:spTree>
    <p:extLst>
      <p:ext uri="{BB962C8B-B14F-4D97-AF65-F5344CB8AC3E}">
        <p14:creationId xmlns:p14="http://schemas.microsoft.com/office/powerpoint/2010/main" val="796408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430D1-91C6-4DBF-89C6-061C430A12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F6AECC8-5CDB-4A17-BE87-27C05E78AB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55A885-4EEF-4054-B94D-6883D470E3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CD5E7F0-8084-46FF-8455-C3583E4C1DE9}"/>
              </a:ext>
            </a:extLst>
          </p:cNvPr>
          <p:cNvSpPr>
            <a:spLocks noGrp="1"/>
          </p:cNvSpPr>
          <p:nvPr>
            <p:ph type="dt" sz="half" idx="10"/>
          </p:nvPr>
        </p:nvSpPr>
        <p:spPr/>
        <p:txBody>
          <a:bodyPr/>
          <a:lstStyle/>
          <a:p>
            <a:fld id="{A63D315C-509D-413B-9ADD-7FCBAB432A3D}" type="datetimeFigureOut">
              <a:rPr lang="en-US" smtClean="0"/>
              <a:t>10/8/2025</a:t>
            </a:fld>
            <a:endParaRPr lang="en-US"/>
          </a:p>
        </p:txBody>
      </p:sp>
      <p:sp>
        <p:nvSpPr>
          <p:cNvPr id="6" name="Footer Placeholder 5">
            <a:extLst>
              <a:ext uri="{FF2B5EF4-FFF2-40B4-BE49-F238E27FC236}">
                <a16:creationId xmlns:a16="http://schemas.microsoft.com/office/drawing/2014/main" id="{9609BA2F-3AB8-4A96-B255-880C47A84D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BB1B0B-5F66-4CD4-B841-44CE1D401D0C}"/>
              </a:ext>
            </a:extLst>
          </p:cNvPr>
          <p:cNvSpPr>
            <a:spLocks noGrp="1"/>
          </p:cNvSpPr>
          <p:nvPr>
            <p:ph type="sldNum" sz="quarter" idx="12"/>
          </p:nvPr>
        </p:nvSpPr>
        <p:spPr/>
        <p:txBody>
          <a:bodyPr/>
          <a:lstStyle/>
          <a:p>
            <a:fld id="{45252EB9-DC47-4D9B-9396-00EA6D77E80B}" type="slidenum">
              <a:rPr lang="en-US" smtClean="0"/>
              <a:t>‹#›</a:t>
            </a:fld>
            <a:endParaRPr lang="en-US"/>
          </a:p>
        </p:txBody>
      </p:sp>
    </p:spTree>
    <p:extLst>
      <p:ext uri="{BB962C8B-B14F-4D97-AF65-F5344CB8AC3E}">
        <p14:creationId xmlns:p14="http://schemas.microsoft.com/office/powerpoint/2010/main" val="3062006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42545-1C08-47B1-9296-25B4024ACD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988732-835F-4B7A-85D7-60BB496C3F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F464200-A8C5-4BEE-98BC-F83733C2DE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D58171-31AB-4CC7-A94E-B8486980D338}"/>
              </a:ext>
            </a:extLst>
          </p:cNvPr>
          <p:cNvSpPr>
            <a:spLocks noGrp="1"/>
          </p:cNvSpPr>
          <p:nvPr>
            <p:ph type="dt" sz="half" idx="10"/>
          </p:nvPr>
        </p:nvSpPr>
        <p:spPr/>
        <p:txBody>
          <a:bodyPr/>
          <a:lstStyle/>
          <a:p>
            <a:fld id="{A63D315C-509D-413B-9ADD-7FCBAB432A3D}" type="datetimeFigureOut">
              <a:rPr lang="en-US" smtClean="0"/>
              <a:t>10/8/2025</a:t>
            </a:fld>
            <a:endParaRPr lang="en-US"/>
          </a:p>
        </p:txBody>
      </p:sp>
      <p:sp>
        <p:nvSpPr>
          <p:cNvPr id="6" name="Footer Placeholder 5">
            <a:extLst>
              <a:ext uri="{FF2B5EF4-FFF2-40B4-BE49-F238E27FC236}">
                <a16:creationId xmlns:a16="http://schemas.microsoft.com/office/drawing/2014/main" id="{5EA6B827-B772-402D-9B38-DB845BB3A0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91D818-65E8-4B85-8617-336995B88B4D}"/>
              </a:ext>
            </a:extLst>
          </p:cNvPr>
          <p:cNvSpPr>
            <a:spLocks noGrp="1"/>
          </p:cNvSpPr>
          <p:nvPr>
            <p:ph type="sldNum" sz="quarter" idx="12"/>
          </p:nvPr>
        </p:nvSpPr>
        <p:spPr/>
        <p:txBody>
          <a:bodyPr/>
          <a:lstStyle/>
          <a:p>
            <a:fld id="{45252EB9-DC47-4D9B-9396-00EA6D77E80B}" type="slidenum">
              <a:rPr lang="en-US" smtClean="0"/>
              <a:t>‹#›</a:t>
            </a:fld>
            <a:endParaRPr lang="en-US"/>
          </a:p>
        </p:txBody>
      </p:sp>
    </p:spTree>
    <p:extLst>
      <p:ext uri="{BB962C8B-B14F-4D97-AF65-F5344CB8AC3E}">
        <p14:creationId xmlns:p14="http://schemas.microsoft.com/office/powerpoint/2010/main" val="3436015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17961A-D03D-47DE-814A-4B670D63D0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08D0311-91DF-4E56-B90C-A99C741656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A8CE2B-9B88-4800-8684-42F40DB87E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3D315C-509D-413B-9ADD-7FCBAB432A3D}" type="datetimeFigureOut">
              <a:rPr lang="en-US" smtClean="0"/>
              <a:t>10/8/2025</a:t>
            </a:fld>
            <a:endParaRPr lang="en-US"/>
          </a:p>
        </p:txBody>
      </p:sp>
      <p:sp>
        <p:nvSpPr>
          <p:cNvPr id="5" name="Footer Placeholder 4">
            <a:extLst>
              <a:ext uri="{FF2B5EF4-FFF2-40B4-BE49-F238E27FC236}">
                <a16:creationId xmlns:a16="http://schemas.microsoft.com/office/drawing/2014/main" id="{90A410FF-82D9-45F4-A1B1-F76805012E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C40B8B3-DA7D-444D-9BA0-946793939D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252EB9-DC47-4D9B-9396-00EA6D77E80B}" type="slidenum">
              <a:rPr lang="en-US" smtClean="0"/>
              <a:t>‹#›</a:t>
            </a:fld>
            <a:endParaRPr lang="en-US"/>
          </a:p>
        </p:txBody>
      </p:sp>
    </p:spTree>
    <p:extLst>
      <p:ext uri="{BB962C8B-B14F-4D97-AF65-F5344CB8AC3E}">
        <p14:creationId xmlns:p14="http://schemas.microsoft.com/office/powerpoint/2010/main" val="184051797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5" Type="http://schemas.openxmlformats.org/officeDocument/2006/relationships/image" Target="../media/image22.jpeg"/><Relationship Id="rId4" Type="http://schemas.openxmlformats.org/officeDocument/2006/relationships/image" Target="../media/image21.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image" Target="../media/image1.jpe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6DEF5-7A52-4F83-A798-775A275B75A7}"/>
              </a:ext>
            </a:extLst>
          </p:cNvPr>
          <p:cNvSpPr>
            <a:spLocks noGrp="1"/>
          </p:cNvSpPr>
          <p:nvPr>
            <p:ph type="ctrTitle"/>
          </p:nvPr>
        </p:nvSpPr>
        <p:spPr>
          <a:xfrm>
            <a:off x="1449355" y="497212"/>
            <a:ext cx="8254482" cy="706437"/>
          </a:xfrm>
          <a:effectLst>
            <a:outerShdw blurRad="50800" dist="38100" algn="l" rotWithShape="0">
              <a:prstClr val="black">
                <a:alpha val="40000"/>
              </a:prstClr>
            </a:outerShdw>
          </a:effectLst>
        </p:spPr>
        <p:txBody>
          <a:bodyPr>
            <a:noAutofit/>
          </a:bodyPr>
          <a:lstStyle/>
          <a:p>
            <a:r>
              <a:rPr lang="en-US" sz="4400" dirty="0">
                <a:solidFill>
                  <a:schemeClr val="accent2">
                    <a:lumMod val="75000"/>
                  </a:schemeClr>
                </a:solidFill>
              </a:rPr>
              <a:t>ELSB Light Harwesting </a:t>
            </a:r>
          </a:p>
        </p:txBody>
      </p:sp>
      <p:sp>
        <p:nvSpPr>
          <p:cNvPr id="3" name="Subtitle 2">
            <a:extLst>
              <a:ext uri="{FF2B5EF4-FFF2-40B4-BE49-F238E27FC236}">
                <a16:creationId xmlns:a16="http://schemas.microsoft.com/office/drawing/2014/main" id="{C69370CC-101E-4CB4-A5AF-14E20E3A78DB}"/>
              </a:ext>
            </a:extLst>
          </p:cNvPr>
          <p:cNvSpPr>
            <a:spLocks noGrp="1"/>
          </p:cNvSpPr>
          <p:nvPr>
            <p:ph type="subTitle" idx="1"/>
          </p:nvPr>
        </p:nvSpPr>
        <p:spPr>
          <a:xfrm>
            <a:off x="824204" y="1586626"/>
            <a:ext cx="9598090" cy="382133"/>
          </a:xfrm>
          <a:ln w="12700">
            <a:solidFill>
              <a:schemeClr val="accent1"/>
            </a:solidFill>
          </a:ln>
        </p:spPr>
        <p:txBody>
          <a:bodyPr>
            <a:normAutofit fontScale="92500" lnSpcReduction="10000"/>
          </a:bodyPr>
          <a:lstStyle/>
          <a:p>
            <a:r>
              <a:rPr lang="en-US" dirty="0"/>
              <a:t>1.Energy-efficient lighting control through Lux-based Automation &amp; Scheduling</a:t>
            </a:r>
          </a:p>
        </p:txBody>
      </p:sp>
      <p:sp>
        <p:nvSpPr>
          <p:cNvPr id="11" name="Rectangle 4">
            <a:extLst>
              <a:ext uri="{FF2B5EF4-FFF2-40B4-BE49-F238E27FC236}">
                <a16:creationId xmlns:a16="http://schemas.microsoft.com/office/drawing/2014/main" id="{26891EBE-EC7D-4906-B0DD-F3B77A28F24F}"/>
              </a:ext>
            </a:extLst>
          </p:cNvPr>
          <p:cNvSpPr>
            <a:spLocks noChangeArrowheads="1"/>
          </p:cNvSpPr>
          <p:nvPr/>
        </p:nvSpPr>
        <p:spPr bwMode="auto">
          <a:xfrm>
            <a:off x="824204" y="2235345"/>
            <a:ext cx="7266798"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dirty="0">
                <a:latin typeface="Arial" panose="020B0604020202020204" pitchFamily="34" charset="0"/>
              </a:rPr>
              <a:t>Objective</a:t>
            </a:r>
          </a:p>
          <a:p>
            <a:pPr marL="0" marR="0" lvl="0" indent="0" algn="l" defTabSz="914400" rtl="0" eaLnBrk="0" fontAlgn="base" latinLnBrk="0" hangingPunct="0">
              <a:lnSpc>
                <a:spcPct val="100000"/>
              </a:lnSpc>
              <a:spcBef>
                <a:spcPct val="0"/>
              </a:spcBef>
              <a:spcAft>
                <a:spcPct val="0"/>
              </a:spcAft>
              <a:buClrTx/>
              <a:buSzTx/>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To achieve </a:t>
            </a:r>
            <a:r>
              <a:rPr kumimoji="0" lang="en-US" altLang="en-US" sz="1800" b="1" i="0" u="none" strike="noStrike" cap="none" normalizeH="0" baseline="0" dirty="0">
                <a:ln>
                  <a:noFill/>
                </a:ln>
                <a:solidFill>
                  <a:schemeClr val="tx1"/>
                </a:solidFill>
                <a:effectLst/>
                <a:latin typeface="Arial" panose="020B0604020202020204" pitchFamily="34" charset="0"/>
              </a:rPr>
              <a:t>automatic light control</a:t>
            </a:r>
            <a:r>
              <a:rPr kumimoji="0" lang="en-US" altLang="en-US" sz="1800" b="0" i="0" u="none" strike="noStrike" cap="none" normalizeH="0" baseline="0" dirty="0">
                <a:ln>
                  <a:noFill/>
                </a:ln>
                <a:solidFill>
                  <a:schemeClr val="tx1"/>
                </a:solidFill>
                <a:effectLst/>
                <a:latin typeface="Arial" panose="020B0604020202020204" pitchFamily="34" charset="0"/>
              </a:rPr>
              <a:t> based on ambient lux level.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To reduce </a:t>
            </a:r>
            <a:r>
              <a:rPr kumimoji="0" lang="en-US" altLang="en-US" sz="1800" b="1" i="0" u="none" strike="noStrike" cap="none" normalizeH="0" baseline="0" dirty="0">
                <a:ln>
                  <a:noFill/>
                </a:ln>
                <a:solidFill>
                  <a:schemeClr val="tx1"/>
                </a:solidFill>
                <a:effectLst/>
                <a:latin typeface="Arial" panose="020B0604020202020204" pitchFamily="34" charset="0"/>
              </a:rPr>
              <a:t>energy consumption</a:t>
            </a:r>
            <a:r>
              <a:rPr kumimoji="0" lang="en-US" altLang="en-US" sz="1800" b="0" i="0" u="none" strike="noStrike" cap="none" normalizeH="0" baseline="0" dirty="0">
                <a:ln>
                  <a:noFill/>
                </a:ln>
                <a:solidFill>
                  <a:schemeClr val="tx1"/>
                </a:solidFill>
                <a:effectLst/>
                <a:latin typeface="Arial" panose="020B0604020202020204" pitchFamily="34" charset="0"/>
              </a:rPr>
              <a:t> by maintaining optimal brightness.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To integrate </a:t>
            </a:r>
            <a:r>
              <a:rPr kumimoji="0" lang="en-US" altLang="en-US" sz="1800" b="1" i="0" u="none" strike="noStrike" cap="none" normalizeH="0" baseline="0" dirty="0">
                <a:ln>
                  <a:noFill/>
                </a:ln>
                <a:solidFill>
                  <a:schemeClr val="tx1"/>
                </a:solidFill>
                <a:effectLst/>
                <a:latin typeface="Arial" panose="020B0604020202020204" pitchFamily="34" charset="0"/>
              </a:rPr>
              <a:t>manual, automatic, and schedule-based</a:t>
            </a:r>
            <a:r>
              <a:rPr kumimoji="0" lang="en-US" altLang="en-US" sz="1800" b="0" i="0" u="none" strike="noStrike" cap="none" normalizeH="0" baseline="0" dirty="0">
                <a:ln>
                  <a:noFill/>
                </a:ln>
                <a:solidFill>
                  <a:schemeClr val="tx1"/>
                </a:solidFill>
                <a:effectLst/>
                <a:latin typeface="Arial" panose="020B0604020202020204" pitchFamily="34" charset="0"/>
              </a:rPr>
              <a:t> control logic.</a:t>
            </a:r>
          </a:p>
        </p:txBody>
      </p:sp>
    </p:spTree>
    <p:extLst>
      <p:ext uri="{BB962C8B-B14F-4D97-AF65-F5344CB8AC3E}">
        <p14:creationId xmlns:p14="http://schemas.microsoft.com/office/powerpoint/2010/main" val="2022974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D7FDD-4DFF-4393-9800-992C55795FF1}"/>
              </a:ext>
            </a:extLst>
          </p:cNvPr>
          <p:cNvSpPr>
            <a:spLocks noGrp="1"/>
          </p:cNvSpPr>
          <p:nvPr>
            <p:ph type="title"/>
          </p:nvPr>
        </p:nvSpPr>
        <p:spPr>
          <a:xfrm>
            <a:off x="838200" y="365125"/>
            <a:ext cx="10515600" cy="656279"/>
          </a:xfrm>
          <a:effectLst>
            <a:outerShdw blurRad="50800" dist="38100" dir="2700000" algn="tl" rotWithShape="0">
              <a:prstClr val="black">
                <a:alpha val="40000"/>
              </a:prstClr>
            </a:outerShdw>
          </a:effectLst>
        </p:spPr>
        <p:txBody>
          <a:bodyPr>
            <a:normAutofit/>
          </a:bodyPr>
          <a:lstStyle/>
          <a:p>
            <a:r>
              <a:rPr lang="en-US" sz="4000" b="1" dirty="0"/>
              <a:t>Communication &amp; Integration</a:t>
            </a:r>
          </a:p>
        </p:txBody>
      </p:sp>
      <p:sp>
        <p:nvSpPr>
          <p:cNvPr id="3" name="Content Placeholder 2">
            <a:extLst>
              <a:ext uri="{FF2B5EF4-FFF2-40B4-BE49-F238E27FC236}">
                <a16:creationId xmlns:a16="http://schemas.microsoft.com/office/drawing/2014/main" id="{BF9E7715-61FA-4B42-9E89-F93C67159AA5}"/>
              </a:ext>
            </a:extLst>
          </p:cNvPr>
          <p:cNvSpPr>
            <a:spLocks noGrp="1"/>
          </p:cNvSpPr>
          <p:nvPr>
            <p:ph idx="1"/>
          </p:nvPr>
        </p:nvSpPr>
        <p:spPr>
          <a:xfrm>
            <a:off x="1168940" y="1169346"/>
            <a:ext cx="10184860" cy="2673080"/>
          </a:xfrm>
        </p:spPr>
        <p:txBody>
          <a:bodyPr/>
          <a:lstStyle/>
          <a:p>
            <a:r>
              <a:rPr lang="en-US" sz="2400" b="1" dirty="0"/>
              <a:t>KNX Bus Communication</a:t>
            </a:r>
            <a:r>
              <a:rPr lang="en-US" sz="2400" dirty="0"/>
              <a:t> between HS/S, sensors, keypads, and actuators.</a:t>
            </a:r>
          </a:p>
          <a:p>
            <a:r>
              <a:rPr lang="en-US" sz="2400" b="1" dirty="0"/>
              <a:t>BACnet Integration</a:t>
            </a:r>
            <a:r>
              <a:rPr lang="en-US" sz="2400" dirty="0"/>
              <a:t> via AC/S controller for building management.</a:t>
            </a:r>
          </a:p>
          <a:p>
            <a:r>
              <a:rPr lang="en-US" sz="2400" dirty="0"/>
              <a:t>Logic handled within </a:t>
            </a:r>
            <a:r>
              <a:rPr lang="en-US" sz="2400" b="1" dirty="0"/>
              <a:t>HS/S 4.2.1</a:t>
            </a:r>
            <a:r>
              <a:rPr lang="en-US" sz="2400" dirty="0"/>
              <a:t> using </a:t>
            </a:r>
            <a:r>
              <a:rPr lang="en-US" sz="2400" b="1" dirty="0"/>
              <a:t>ABB Logic Automation tool</a:t>
            </a:r>
            <a:r>
              <a:rPr lang="en-US" sz="2400" dirty="0"/>
              <a:t>.</a:t>
            </a:r>
          </a:p>
          <a:p>
            <a:endParaRPr lang="en-US" dirty="0"/>
          </a:p>
        </p:txBody>
      </p:sp>
      <p:pic>
        <p:nvPicPr>
          <p:cNvPr id="4" name="Picture 3">
            <a:extLst>
              <a:ext uri="{FF2B5EF4-FFF2-40B4-BE49-F238E27FC236}">
                <a16:creationId xmlns:a16="http://schemas.microsoft.com/office/drawing/2014/main" id="{62463288-9533-4239-8EE9-9AFAF89F59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2708" y="2724844"/>
            <a:ext cx="5789772" cy="3276105"/>
          </a:xfrm>
          <a:prstGeom prst="rect">
            <a:avLst/>
          </a:prstGeom>
        </p:spPr>
      </p:pic>
      <p:cxnSp>
        <p:nvCxnSpPr>
          <p:cNvPr id="6" name="Straight Arrow Connector 5">
            <a:extLst>
              <a:ext uri="{FF2B5EF4-FFF2-40B4-BE49-F238E27FC236}">
                <a16:creationId xmlns:a16="http://schemas.microsoft.com/office/drawing/2014/main" id="{EA48DF14-0788-4491-8C5B-B62F3636D900}"/>
              </a:ext>
            </a:extLst>
          </p:cNvPr>
          <p:cNvCxnSpPr>
            <a:cxnSpLocks/>
          </p:cNvCxnSpPr>
          <p:nvPr/>
        </p:nvCxnSpPr>
        <p:spPr>
          <a:xfrm flipH="1">
            <a:off x="6593840" y="4805680"/>
            <a:ext cx="1148080" cy="7112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6883D98D-6ABE-4D65-9B79-A652698C130E}"/>
              </a:ext>
            </a:extLst>
          </p:cNvPr>
          <p:cNvSpPr/>
          <p:nvPr/>
        </p:nvSpPr>
        <p:spPr>
          <a:xfrm>
            <a:off x="7823200" y="4507468"/>
            <a:ext cx="1015021" cy="369332"/>
          </a:xfrm>
          <a:prstGeom prst="rect">
            <a:avLst/>
          </a:prstGeom>
        </p:spPr>
        <p:txBody>
          <a:bodyPr wrap="none">
            <a:spAutoFit/>
          </a:bodyPr>
          <a:lstStyle/>
          <a:p>
            <a:r>
              <a:rPr lang="en-US" dirty="0"/>
              <a:t>KNX Line</a:t>
            </a:r>
          </a:p>
        </p:txBody>
      </p:sp>
      <p:sp>
        <p:nvSpPr>
          <p:cNvPr id="9" name="Rectangle 8">
            <a:extLst>
              <a:ext uri="{FF2B5EF4-FFF2-40B4-BE49-F238E27FC236}">
                <a16:creationId xmlns:a16="http://schemas.microsoft.com/office/drawing/2014/main" id="{0BBFE3C8-5225-4A63-88C0-5DC32E7E107C}"/>
              </a:ext>
            </a:extLst>
          </p:cNvPr>
          <p:cNvSpPr/>
          <p:nvPr/>
        </p:nvSpPr>
        <p:spPr>
          <a:xfrm>
            <a:off x="7741920" y="5503988"/>
            <a:ext cx="1260281" cy="369332"/>
          </a:xfrm>
          <a:prstGeom prst="rect">
            <a:avLst/>
          </a:prstGeom>
        </p:spPr>
        <p:txBody>
          <a:bodyPr wrap="none">
            <a:spAutoFit/>
          </a:bodyPr>
          <a:lstStyle/>
          <a:p>
            <a:r>
              <a:rPr lang="en-US" dirty="0"/>
              <a:t>Sensor Line</a:t>
            </a:r>
          </a:p>
        </p:txBody>
      </p:sp>
      <p:cxnSp>
        <p:nvCxnSpPr>
          <p:cNvPr id="10" name="Straight Arrow Connector 9">
            <a:extLst>
              <a:ext uri="{FF2B5EF4-FFF2-40B4-BE49-F238E27FC236}">
                <a16:creationId xmlns:a16="http://schemas.microsoft.com/office/drawing/2014/main" id="{A542B044-B262-4C91-8332-C02CA18E0D49}"/>
              </a:ext>
            </a:extLst>
          </p:cNvPr>
          <p:cNvCxnSpPr>
            <a:cxnSpLocks/>
          </p:cNvCxnSpPr>
          <p:nvPr/>
        </p:nvCxnSpPr>
        <p:spPr>
          <a:xfrm flipH="1">
            <a:off x="6615048" y="5688654"/>
            <a:ext cx="1148080" cy="7112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BD223CC0-7AF2-418A-9B36-63D79C06D8F2}"/>
              </a:ext>
            </a:extLst>
          </p:cNvPr>
          <p:cNvSpPr/>
          <p:nvPr/>
        </p:nvSpPr>
        <p:spPr>
          <a:xfrm>
            <a:off x="7700569" y="3429000"/>
            <a:ext cx="1718612" cy="369332"/>
          </a:xfrm>
          <a:prstGeom prst="rect">
            <a:avLst/>
          </a:prstGeom>
        </p:spPr>
        <p:txBody>
          <a:bodyPr wrap="none">
            <a:spAutoFit/>
          </a:bodyPr>
          <a:lstStyle/>
          <a:p>
            <a:r>
              <a:rPr lang="en-US" dirty="0"/>
              <a:t>Networking Line</a:t>
            </a:r>
          </a:p>
        </p:txBody>
      </p:sp>
      <p:cxnSp>
        <p:nvCxnSpPr>
          <p:cNvPr id="12" name="Straight Arrow Connector 11">
            <a:extLst>
              <a:ext uri="{FF2B5EF4-FFF2-40B4-BE49-F238E27FC236}">
                <a16:creationId xmlns:a16="http://schemas.microsoft.com/office/drawing/2014/main" id="{72EF53BD-666B-459D-AA41-8E441C36C92F}"/>
              </a:ext>
            </a:extLst>
          </p:cNvPr>
          <p:cNvCxnSpPr>
            <a:cxnSpLocks/>
            <a:stCxn id="11" idx="1"/>
          </p:cNvCxnSpPr>
          <p:nvPr/>
        </p:nvCxnSpPr>
        <p:spPr>
          <a:xfrm flipH="1">
            <a:off x="7092569" y="3613666"/>
            <a:ext cx="608000" cy="16898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D0CD52D0-D0BF-4AB6-B7F7-3273FFA5A5BD}"/>
              </a:ext>
            </a:extLst>
          </p:cNvPr>
          <p:cNvSpPr/>
          <p:nvPr/>
        </p:nvSpPr>
        <p:spPr>
          <a:xfrm>
            <a:off x="1808070" y="3244334"/>
            <a:ext cx="870751" cy="369332"/>
          </a:xfrm>
          <a:prstGeom prst="rect">
            <a:avLst/>
          </a:prstGeom>
        </p:spPr>
        <p:txBody>
          <a:bodyPr wrap="none">
            <a:spAutoFit/>
          </a:bodyPr>
          <a:lstStyle/>
          <a:p>
            <a:r>
              <a:rPr lang="en-US" dirty="0"/>
              <a:t>BMS UI</a:t>
            </a:r>
          </a:p>
        </p:txBody>
      </p:sp>
      <p:cxnSp>
        <p:nvCxnSpPr>
          <p:cNvPr id="15" name="Straight Arrow Connector 14">
            <a:extLst>
              <a:ext uri="{FF2B5EF4-FFF2-40B4-BE49-F238E27FC236}">
                <a16:creationId xmlns:a16="http://schemas.microsoft.com/office/drawing/2014/main" id="{BB49B118-3A47-4BEA-BF82-397DD7104144}"/>
              </a:ext>
            </a:extLst>
          </p:cNvPr>
          <p:cNvCxnSpPr>
            <a:cxnSpLocks/>
          </p:cNvCxnSpPr>
          <p:nvPr/>
        </p:nvCxnSpPr>
        <p:spPr>
          <a:xfrm>
            <a:off x="2678821" y="3429000"/>
            <a:ext cx="105078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8D9AC6B1-58C6-4100-BE0F-FE7982F9D4FE}"/>
              </a:ext>
            </a:extLst>
          </p:cNvPr>
          <p:cNvSpPr/>
          <p:nvPr/>
        </p:nvSpPr>
        <p:spPr>
          <a:xfrm>
            <a:off x="7571656" y="2685746"/>
            <a:ext cx="1266565" cy="369332"/>
          </a:xfrm>
          <a:prstGeom prst="rect">
            <a:avLst/>
          </a:prstGeom>
        </p:spPr>
        <p:txBody>
          <a:bodyPr wrap="none">
            <a:spAutoFit/>
          </a:bodyPr>
          <a:lstStyle/>
          <a:p>
            <a:r>
              <a:rPr lang="en-US" dirty="0"/>
              <a:t>BMS Server</a:t>
            </a:r>
          </a:p>
        </p:txBody>
      </p:sp>
      <p:cxnSp>
        <p:nvCxnSpPr>
          <p:cNvPr id="18" name="Straight Arrow Connector 17">
            <a:extLst>
              <a:ext uri="{FF2B5EF4-FFF2-40B4-BE49-F238E27FC236}">
                <a16:creationId xmlns:a16="http://schemas.microsoft.com/office/drawing/2014/main" id="{2511012F-6EF0-40AE-9D77-F4D580806979}"/>
              </a:ext>
            </a:extLst>
          </p:cNvPr>
          <p:cNvCxnSpPr>
            <a:cxnSpLocks/>
            <a:stCxn id="17" idx="1"/>
          </p:cNvCxnSpPr>
          <p:nvPr/>
        </p:nvCxnSpPr>
        <p:spPr>
          <a:xfrm flipH="1">
            <a:off x="6096000" y="2870412"/>
            <a:ext cx="1475656" cy="37392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36530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55A5C-6106-4B4C-835E-D59835DCCB7A}"/>
              </a:ext>
            </a:extLst>
          </p:cNvPr>
          <p:cNvSpPr>
            <a:spLocks noGrp="1"/>
          </p:cNvSpPr>
          <p:nvPr>
            <p:ph type="title"/>
          </p:nvPr>
        </p:nvSpPr>
        <p:spPr>
          <a:xfrm>
            <a:off x="838200" y="365126"/>
            <a:ext cx="10515600" cy="510364"/>
          </a:xfrm>
          <a:effectLst>
            <a:outerShdw blurRad="50800" dist="38100" dir="2700000" algn="tl" rotWithShape="0">
              <a:prstClr val="black">
                <a:alpha val="40000"/>
              </a:prstClr>
            </a:outerShdw>
          </a:effectLst>
        </p:spPr>
        <p:txBody>
          <a:bodyPr>
            <a:normAutofit fontScale="90000"/>
          </a:bodyPr>
          <a:lstStyle/>
          <a:p>
            <a:r>
              <a:rPr lang="en-US" sz="4000" b="1" dirty="0"/>
              <a:t>Calibration &amp; Testing</a:t>
            </a:r>
          </a:p>
        </p:txBody>
      </p:sp>
      <p:sp>
        <p:nvSpPr>
          <p:cNvPr id="3" name="Content Placeholder 2">
            <a:extLst>
              <a:ext uri="{FF2B5EF4-FFF2-40B4-BE49-F238E27FC236}">
                <a16:creationId xmlns:a16="http://schemas.microsoft.com/office/drawing/2014/main" id="{D3C84FC9-33C8-49B0-AA28-E84616419BFF}"/>
              </a:ext>
            </a:extLst>
          </p:cNvPr>
          <p:cNvSpPr>
            <a:spLocks noGrp="1"/>
          </p:cNvSpPr>
          <p:nvPr>
            <p:ph idx="1"/>
          </p:nvPr>
        </p:nvSpPr>
        <p:spPr>
          <a:xfrm>
            <a:off x="1139757" y="1066867"/>
            <a:ext cx="10515600" cy="4351338"/>
          </a:xfrm>
        </p:spPr>
        <p:txBody>
          <a:bodyPr/>
          <a:lstStyle/>
          <a:p>
            <a:r>
              <a:rPr lang="en-US" sz="2400" dirty="0"/>
              <a:t>Calibrated </a:t>
            </a:r>
            <a:r>
              <a:rPr lang="en-US" sz="2400" b="1" dirty="0"/>
              <a:t>LF/O 1.2</a:t>
            </a:r>
            <a:r>
              <a:rPr lang="en-US" sz="2400" dirty="0"/>
              <a:t> to align lux readings with actual ambient levels.</a:t>
            </a:r>
          </a:p>
          <a:p>
            <a:r>
              <a:rPr lang="en-US" sz="2400" dirty="0"/>
              <a:t>Verified logic under different lighting conditions.</a:t>
            </a:r>
          </a:p>
          <a:p>
            <a:r>
              <a:rPr lang="en-US" sz="2400" dirty="0"/>
              <a:t>Tested schedule and manual override functions zone-wise.</a:t>
            </a:r>
          </a:p>
          <a:p>
            <a:endParaRPr lang="en-US" dirty="0"/>
          </a:p>
        </p:txBody>
      </p:sp>
      <p:pic>
        <p:nvPicPr>
          <p:cNvPr id="4" name="Picture 3">
            <a:extLst>
              <a:ext uri="{FF2B5EF4-FFF2-40B4-BE49-F238E27FC236}">
                <a16:creationId xmlns:a16="http://schemas.microsoft.com/office/drawing/2014/main" id="{A9236C91-671B-439A-B3DF-94F5530EAE9E}"/>
              </a:ext>
            </a:extLst>
          </p:cNvPr>
          <p:cNvPicPr>
            <a:picLocks noChangeAspect="1"/>
          </p:cNvPicPr>
          <p:nvPr/>
        </p:nvPicPr>
        <p:blipFill>
          <a:blip r:embed="rId2"/>
          <a:stretch>
            <a:fillRect/>
          </a:stretch>
        </p:blipFill>
        <p:spPr>
          <a:xfrm>
            <a:off x="1139757" y="3052504"/>
            <a:ext cx="6225192" cy="2488883"/>
          </a:xfrm>
          <a:prstGeom prst="rect">
            <a:avLst/>
          </a:prstGeom>
        </p:spPr>
      </p:pic>
      <p:sp>
        <p:nvSpPr>
          <p:cNvPr id="5" name="Rectangle 4">
            <a:extLst>
              <a:ext uri="{FF2B5EF4-FFF2-40B4-BE49-F238E27FC236}">
                <a16:creationId xmlns:a16="http://schemas.microsoft.com/office/drawing/2014/main" id="{C54E5AC5-C0BE-4A0A-9062-1E934E95048D}"/>
              </a:ext>
            </a:extLst>
          </p:cNvPr>
          <p:cNvSpPr/>
          <p:nvPr/>
        </p:nvSpPr>
        <p:spPr>
          <a:xfrm>
            <a:off x="1994836" y="5609582"/>
            <a:ext cx="3975768" cy="369332"/>
          </a:xfrm>
          <a:prstGeom prst="rect">
            <a:avLst/>
          </a:prstGeom>
        </p:spPr>
        <p:txBody>
          <a:bodyPr wrap="none">
            <a:spAutoFit/>
          </a:bodyPr>
          <a:lstStyle/>
          <a:p>
            <a:r>
              <a:rPr lang="en-US" dirty="0"/>
              <a:t>Calibrated </a:t>
            </a:r>
            <a:r>
              <a:rPr lang="en-US" b="1" dirty="0"/>
              <a:t>LF/O 1.2</a:t>
            </a:r>
            <a:r>
              <a:rPr lang="en-US" dirty="0"/>
              <a:t> to align lux readings </a:t>
            </a:r>
          </a:p>
        </p:txBody>
      </p:sp>
    </p:spTree>
    <p:extLst>
      <p:ext uri="{BB962C8B-B14F-4D97-AF65-F5344CB8AC3E}">
        <p14:creationId xmlns:p14="http://schemas.microsoft.com/office/powerpoint/2010/main" val="2909052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A08BC-18C7-4F8B-9F46-08B36B60592E}"/>
              </a:ext>
            </a:extLst>
          </p:cNvPr>
          <p:cNvSpPr>
            <a:spLocks noGrp="1"/>
          </p:cNvSpPr>
          <p:nvPr>
            <p:ph type="title"/>
          </p:nvPr>
        </p:nvSpPr>
        <p:spPr>
          <a:xfrm>
            <a:off x="838200" y="365125"/>
            <a:ext cx="10515600" cy="597913"/>
          </a:xfrm>
          <a:effectLst>
            <a:outerShdw blurRad="50800" dist="38100" dir="2700000" algn="tl" rotWithShape="0">
              <a:prstClr val="black">
                <a:alpha val="40000"/>
              </a:prstClr>
            </a:outerShdw>
          </a:effectLst>
        </p:spPr>
        <p:txBody>
          <a:bodyPr>
            <a:normAutofit fontScale="90000"/>
          </a:bodyPr>
          <a:lstStyle/>
          <a:p>
            <a:r>
              <a:rPr lang="en-US" sz="4000" b="1" dirty="0"/>
              <a:t>Results &amp; Benefits</a:t>
            </a:r>
          </a:p>
        </p:txBody>
      </p:sp>
      <p:sp>
        <p:nvSpPr>
          <p:cNvPr id="3" name="Content Placeholder 2">
            <a:extLst>
              <a:ext uri="{FF2B5EF4-FFF2-40B4-BE49-F238E27FC236}">
                <a16:creationId xmlns:a16="http://schemas.microsoft.com/office/drawing/2014/main" id="{289ADB48-3623-4180-97FD-650BA90881DA}"/>
              </a:ext>
            </a:extLst>
          </p:cNvPr>
          <p:cNvSpPr>
            <a:spLocks noGrp="1"/>
          </p:cNvSpPr>
          <p:nvPr>
            <p:ph idx="1"/>
          </p:nvPr>
        </p:nvSpPr>
        <p:spPr>
          <a:xfrm>
            <a:off x="1013298" y="1086323"/>
            <a:ext cx="10515600" cy="4351338"/>
          </a:xfrm>
        </p:spPr>
        <p:txBody>
          <a:bodyPr/>
          <a:lstStyle/>
          <a:p>
            <a:r>
              <a:rPr lang="en-US" sz="2400" dirty="0">
                <a:highlight>
                  <a:srgbClr val="00FF00"/>
                </a:highlight>
              </a:rPr>
              <a:t>✅</a:t>
            </a:r>
            <a:r>
              <a:rPr lang="en-US" sz="2400" dirty="0"/>
              <a:t> Automatic lux-based control achieved</a:t>
            </a:r>
            <a:br>
              <a:rPr lang="en-US" sz="2400" dirty="0"/>
            </a:br>
            <a:r>
              <a:rPr lang="en-US" sz="2400" dirty="0">
                <a:highlight>
                  <a:srgbClr val="00FF00"/>
                </a:highlight>
              </a:rPr>
              <a:t>✅</a:t>
            </a:r>
            <a:r>
              <a:rPr lang="en-US" sz="2400" dirty="0"/>
              <a:t> Energy saving during high daylight availability</a:t>
            </a:r>
            <a:br>
              <a:rPr lang="en-US" sz="2400" dirty="0"/>
            </a:br>
            <a:r>
              <a:rPr lang="en-US" sz="2400" dirty="0">
                <a:highlight>
                  <a:srgbClr val="00FF00"/>
                </a:highlight>
              </a:rPr>
              <a:t>✅</a:t>
            </a:r>
            <a:r>
              <a:rPr lang="en-US" sz="2400" dirty="0"/>
              <a:t> Manual &amp; schedule override flexibility</a:t>
            </a:r>
            <a:br>
              <a:rPr lang="en-US" sz="2400" dirty="0"/>
            </a:br>
            <a:r>
              <a:rPr lang="en-US" sz="2400" dirty="0">
                <a:highlight>
                  <a:srgbClr val="00FF00"/>
                </a:highlight>
              </a:rPr>
              <a:t>✅</a:t>
            </a:r>
            <a:r>
              <a:rPr lang="en-US" sz="2400" dirty="0"/>
              <a:t> User-friendly keypad interface</a:t>
            </a:r>
            <a:br>
              <a:rPr lang="en-US" sz="2400" dirty="0"/>
            </a:br>
            <a:r>
              <a:rPr lang="en-US" sz="2400" dirty="0">
                <a:highlight>
                  <a:srgbClr val="00FF00"/>
                </a:highlight>
              </a:rPr>
              <a:t>✅</a:t>
            </a:r>
            <a:r>
              <a:rPr lang="en-US" sz="2400" dirty="0"/>
              <a:t> Integrated with BMS via BACnet</a:t>
            </a:r>
          </a:p>
          <a:p>
            <a:endParaRPr lang="en-US" dirty="0"/>
          </a:p>
        </p:txBody>
      </p:sp>
      <p:pic>
        <p:nvPicPr>
          <p:cNvPr id="4" name="Picture 3">
            <a:extLst>
              <a:ext uri="{FF2B5EF4-FFF2-40B4-BE49-F238E27FC236}">
                <a16:creationId xmlns:a16="http://schemas.microsoft.com/office/drawing/2014/main" id="{5EA6B029-014C-4032-8774-D15447570F33}"/>
              </a:ext>
            </a:extLst>
          </p:cNvPr>
          <p:cNvPicPr>
            <a:picLocks noChangeAspect="1"/>
          </p:cNvPicPr>
          <p:nvPr/>
        </p:nvPicPr>
        <p:blipFill>
          <a:blip r:embed="rId2"/>
          <a:stretch>
            <a:fillRect/>
          </a:stretch>
        </p:blipFill>
        <p:spPr>
          <a:xfrm>
            <a:off x="9416733" y="271936"/>
            <a:ext cx="2257108" cy="1445564"/>
          </a:xfrm>
          <a:prstGeom prst="rect">
            <a:avLst/>
          </a:prstGeom>
        </p:spPr>
      </p:pic>
      <p:sp>
        <p:nvSpPr>
          <p:cNvPr id="5" name="Rectangle 4">
            <a:extLst>
              <a:ext uri="{FF2B5EF4-FFF2-40B4-BE49-F238E27FC236}">
                <a16:creationId xmlns:a16="http://schemas.microsoft.com/office/drawing/2014/main" id="{2FF5E046-8C93-4077-9B67-3025C0B80B6B}"/>
              </a:ext>
            </a:extLst>
          </p:cNvPr>
          <p:cNvSpPr/>
          <p:nvPr/>
        </p:nvSpPr>
        <p:spPr>
          <a:xfrm>
            <a:off x="10014316" y="1532834"/>
            <a:ext cx="1514582" cy="369332"/>
          </a:xfrm>
          <a:prstGeom prst="rect">
            <a:avLst/>
          </a:prstGeom>
        </p:spPr>
        <p:txBody>
          <a:bodyPr wrap="none">
            <a:spAutoFit/>
          </a:bodyPr>
          <a:lstStyle/>
          <a:p>
            <a:r>
              <a:rPr lang="en-US" dirty="0"/>
              <a:t>Energy saving </a:t>
            </a:r>
          </a:p>
        </p:txBody>
      </p:sp>
      <p:pic>
        <p:nvPicPr>
          <p:cNvPr id="8" name="Picture 7">
            <a:extLst>
              <a:ext uri="{FF2B5EF4-FFF2-40B4-BE49-F238E27FC236}">
                <a16:creationId xmlns:a16="http://schemas.microsoft.com/office/drawing/2014/main" id="{C735A783-8658-4BC6-ADD6-8BF370A31911}"/>
              </a:ext>
            </a:extLst>
          </p:cNvPr>
          <p:cNvPicPr>
            <a:picLocks noChangeAspect="1"/>
          </p:cNvPicPr>
          <p:nvPr/>
        </p:nvPicPr>
        <p:blipFill>
          <a:blip r:embed="rId3"/>
          <a:stretch>
            <a:fillRect/>
          </a:stretch>
        </p:blipFill>
        <p:spPr>
          <a:xfrm>
            <a:off x="10222765" y="2136492"/>
            <a:ext cx="889419" cy="1125500"/>
          </a:xfrm>
          <a:prstGeom prst="rect">
            <a:avLst/>
          </a:prstGeom>
        </p:spPr>
      </p:pic>
      <p:sp>
        <p:nvSpPr>
          <p:cNvPr id="6" name="Rectangle 5">
            <a:extLst>
              <a:ext uri="{FF2B5EF4-FFF2-40B4-BE49-F238E27FC236}">
                <a16:creationId xmlns:a16="http://schemas.microsoft.com/office/drawing/2014/main" id="{6A9D8F40-9084-4AD9-93CC-EFFBD61152DB}"/>
              </a:ext>
            </a:extLst>
          </p:cNvPr>
          <p:cNvSpPr/>
          <p:nvPr/>
        </p:nvSpPr>
        <p:spPr>
          <a:xfrm>
            <a:off x="9602567" y="3350270"/>
            <a:ext cx="2129814" cy="369332"/>
          </a:xfrm>
          <a:prstGeom prst="rect">
            <a:avLst/>
          </a:prstGeom>
        </p:spPr>
        <p:txBody>
          <a:bodyPr wrap="none">
            <a:spAutoFit/>
          </a:bodyPr>
          <a:lstStyle/>
          <a:p>
            <a:r>
              <a:rPr lang="en-US" dirty="0"/>
              <a:t>User-friendly keypad</a:t>
            </a:r>
          </a:p>
        </p:txBody>
      </p:sp>
      <p:pic>
        <p:nvPicPr>
          <p:cNvPr id="9" name="Picture 8">
            <a:extLst>
              <a:ext uri="{FF2B5EF4-FFF2-40B4-BE49-F238E27FC236}">
                <a16:creationId xmlns:a16="http://schemas.microsoft.com/office/drawing/2014/main" id="{7272EA83-6155-45CD-9650-783DEA8BF6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9188" y="3244334"/>
            <a:ext cx="4473049" cy="2531046"/>
          </a:xfrm>
          <a:prstGeom prst="rect">
            <a:avLst/>
          </a:prstGeom>
        </p:spPr>
      </p:pic>
      <p:sp>
        <p:nvSpPr>
          <p:cNvPr id="10" name="Rectangle 9">
            <a:extLst>
              <a:ext uri="{FF2B5EF4-FFF2-40B4-BE49-F238E27FC236}">
                <a16:creationId xmlns:a16="http://schemas.microsoft.com/office/drawing/2014/main" id="{22F1BCC9-7BF3-49D4-9464-34771A19F337}"/>
              </a:ext>
            </a:extLst>
          </p:cNvPr>
          <p:cNvSpPr/>
          <p:nvPr/>
        </p:nvSpPr>
        <p:spPr>
          <a:xfrm>
            <a:off x="2425192" y="5917580"/>
            <a:ext cx="2160015" cy="369332"/>
          </a:xfrm>
          <a:prstGeom prst="rect">
            <a:avLst/>
          </a:prstGeom>
        </p:spPr>
        <p:txBody>
          <a:bodyPr wrap="none">
            <a:spAutoFit/>
          </a:bodyPr>
          <a:lstStyle/>
          <a:p>
            <a:r>
              <a:rPr lang="en-US" dirty="0"/>
              <a:t>Integrated with BMS </a:t>
            </a:r>
          </a:p>
        </p:txBody>
      </p:sp>
      <p:pic>
        <p:nvPicPr>
          <p:cNvPr id="8200" name="Picture 8" descr="Godown Construction at ₹ 180/sq ft in Padappai | ID: 2851805142191">
            <a:extLst>
              <a:ext uri="{FF2B5EF4-FFF2-40B4-BE49-F238E27FC236}">
                <a16:creationId xmlns:a16="http://schemas.microsoft.com/office/drawing/2014/main" id="{3BEA87E2-769B-4DB1-8571-DAEA680AF0A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58184" y="4177213"/>
            <a:ext cx="2978330" cy="2233747"/>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B30079A9-6064-4EC5-967D-9EA7A4FA2089}"/>
              </a:ext>
            </a:extLst>
          </p:cNvPr>
          <p:cNvSpPr/>
          <p:nvPr/>
        </p:nvSpPr>
        <p:spPr>
          <a:xfrm rot="1696386">
            <a:off x="10480172" y="4549784"/>
            <a:ext cx="582870" cy="175320"/>
          </a:xfrm>
          <a:prstGeom prst="rect">
            <a:avLst/>
          </a:prstGeom>
          <a:solidFill>
            <a:schemeClr val="bg1">
              <a:lumMod val="6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F521CF2-D164-4717-8D9E-A0A131BD5948}"/>
              </a:ext>
            </a:extLst>
          </p:cNvPr>
          <p:cNvSpPr/>
          <p:nvPr/>
        </p:nvSpPr>
        <p:spPr>
          <a:xfrm rot="1696386">
            <a:off x="9931329" y="4933892"/>
            <a:ext cx="582870" cy="175320"/>
          </a:xfrm>
          <a:prstGeom prst="rect">
            <a:avLst/>
          </a:prstGeom>
          <a:solidFill>
            <a:schemeClr val="bg1">
              <a:lumMod val="6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303BF9B-A438-47E9-8BEF-96F2FE18236E}"/>
              </a:ext>
            </a:extLst>
          </p:cNvPr>
          <p:cNvSpPr/>
          <p:nvPr/>
        </p:nvSpPr>
        <p:spPr>
          <a:xfrm>
            <a:off x="9583779" y="4596743"/>
            <a:ext cx="582870" cy="175320"/>
          </a:xfrm>
          <a:prstGeom prst="rect">
            <a:avLst/>
          </a:prstGeom>
          <a:solidFill>
            <a:schemeClr val="bg1">
              <a:lumMod val="6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7E16164-1623-4B2D-80D4-B7968470AD4D}"/>
              </a:ext>
            </a:extLst>
          </p:cNvPr>
          <p:cNvSpPr/>
          <p:nvPr/>
        </p:nvSpPr>
        <p:spPr>
          <a:xfrm>
            <a:off x="9187647" y="4869224"/>
            <a:ext cx="582870" cy="175320"/>
          </a:xfrm>
          <a:prstGeom prst="rect">
            <a:avLst/>
          </a:prstGeom>
          <a:solidFill>
            <a:schemeClr val="bg1">
              <a:lumMod val="6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8206" name="Picture 14" descr="Sun PNG Transparent Clip Art Image​ | Gallery Yopriceville - High-Quality  Free Images and Transparent PNG Clipart">
            <a:extLst>
              <a:ext uri="{FF2B5EF4-FFF2-40B4-BE49-F238E27FC236}">
                <a16:creationId xmlns:a16="http://schemas.microsoft.com/office/drawing/2014/main" id="{951356CC-24B1-422E-A368-85509C07D5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73348" y="3941796"/>
            <a:ext cx="965089" cy="9608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C50EA7B8-7C8F-4499-8EB5-8DDB996C2DBA}"/>
              </a:ext>
            </a:extLst>
          </p:cNvPr>
          <p:cNvSpPr/>
          <p:nvPr/>
        </p:nvSpPr>
        <p:spPr>
          <a:xfrm>
            <a:off x="9362471" y="6410960"/>
            <a:ext cx="2166427" cy="369332"/>
          </a:xfrm>
          <a:prstGeom prst="rect">
            <a:avLst/>
          </a:prstGeom>
        </p:spPr>
        <p:txBody>
          <a:bodyPr wrap="none">
            <a:spAutoFit/>
          </a:bodyPr>
          <a:lstStyle/>
          <a:p>
            <a:r>
              <a:rPr lang="en-US" dirty="0"/>
              <a:t>Automatic lux-based </a:t>
            </a:r>
          </a:p>
        </p:txBody>
      </p:sp>
    </p:spTree>
    <p:extLst>
      <p:ext uri="{BB962C8B-B14F-4D97-AF65-F5344CB8AC3E}">
        <p14:creationId xmlns:p14="http://schemas.microsoft.com/office/powerpoint/2010/main" val="1283250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206"/>
                                        </p:tgtEl>
                                        <p:attrNameLst>
                                          <p:attrName>style.visibility</p:attrName>
                                        </p:attrNameLst>
                                      </p:cBhvr>
                                      <p:to>
                                        <p:strVal val="visible"/>
                                      </p:to>
                                    </p:set>
                                    <p:animEffect transition="in" filter="fade">
                                      <p:cBhvr>
                                        <p:cTn id="7" dur="3000"/>
                                        <p:tgtEl>
                                          <p:spTgt spid="8206"/>
                                        </p:tgtEl>
                                      </p:cBhvr>
                                    </p:animEffect>
                                  </p:childTnLst>
                                  <p:subTnLst>
                                    <p:animClr clrSpc="rgb" dir="cw">
                                      <p:cBhvr override="childStyle">
                                        <p:cTn dur="1" fill="hold" display="0" masterRel="nextClick" afterEffect="1"/>
                                        <p:tgtEl>
                                          <p:spTgt spid="8206"/>
                                        </p:tgtEl>
                                        <p:attrNameLst>
                                          <p:attrName>ppt_c</p:attrName>
                                        </p:attrNameLst>
                                      </p:cBhvr>
                                      <p:to>
                                        <a:schemeClr val="bg1"/>
                                      </p:to>
                                    </p:animClr>
                                  </p:subTnLst>
                                </p:cTn>
                              </p:par>
                            </p:childTnLst>
                          </p:cTn>
                        </p:par>
                        <p:par>
                          <p:cTn id="8" fill="hold">
                            <p:stCondLst>
                              <p:cond delay="3000"/>
                            </p:stCondLst>
                            <p:childTnLst>
                              <p:par>
                                <p:cTn id="9" presetID="30" presetClass="emph" presetSubtype="0" fill="hold" grpId="0" nodeType="afterEffect">
                                  <p:stCondLst>
                                    <p:cond delay="0"/>
                                  </p:stCondLst>
                                  <p:childTnLst>
                                    <p:animClr clrSpc="hsl" dir="cw">
                                      <p:cBhvr override="childStyle">
                                        <p:cTn id="10" dur="1000" fill="hold"/>
                                        <p:tgtEl>
                                          <p:spTgt spid="19"/>
                                        </p:tgtEl>
                                        <p:attrNameLst>
                                          <p:attrName>style.color</p:attrName>
                                        </p:attrNameLst>
                                      </p:cBhvr>
                                      <p:by>
                                        <p:hsl h="0" s="12549" l="25098"/>
                                      </p:by>
                                    </p:animClr>
                                    <p:animClr clrSpc="hsl" dir="cw">
                                      <p:cBhvr>
                                        <p:cTn id="11" dur="1000" fill="hold"/>
                                        <p:tgtEl>
                                          <p:spTgt spid="19"/>
                                        </p:tgtEl>
                                        <p:attrNameLst>
                                          <p:attrName>fillcolor</p:attrName>
                                        </p:attrNameLst>
                                      </p:cBhvr>
                                      <p:by>
                                        <p:hsl h="0" s="12549" l="25098"/>
                                      </p:by>
                                    </p:animClr>
                                    <p:animClr clrSpc="hsl" dir="cw">
                                      <p:cBhvr>
                                        <p:cTn id="12" dur="1000" fill="hold"/>
                                        <p:tgtEl>
                                          <p:spTgt spid="19"/>
                                        </p:tgtEl>
                                        <p:attrNameLst>
                                          <p:attrName>stroke.color</p:attrName>
                                        </p:attrNameLst>
                                      </p:cBhvr>
                                      <p:by>
                                        <p:hsl h="0" s="12549" l="25098"/>
                                      </p:by>
                                    </p:animClr>
                                    <p:set>
                                      <p:cBhvr>
                                        <p:cTn id="13" dur="1000" fill="hold"/>
                                        <p:tgtEl>
                                          <p:spTgt spid="19"/>
                                        </p:tgtEl>
                                        <p:attrNameLst>
                                          <p:attrName>fill.type</p:attrName>
                                        </p:attrNameLst>
                                      </p:cBhvr>
                                      <p:to>
                                        <p:strVal val="solid"/>
                                      </p:to>
                                    </p:set>
                                  </p:childTnLst>
                                </p:cTn>
                              </p:par>
                              <p:par>
                                <p:cTn id="14" presetID="30" presetClass="emph" presetSubtype="0" fill="hold" grpId="0" nodeType="withEffect">
                                  <p:stCondLst>
                                    <p:cond delay="0"/>
                                  </p:stCondLst>
                                  <p:childTnLst>
                                    <p:animClr clrSpc="hsl" dir="cw">
                                      <p:cBhvr override="childStyle">
                                        <p:cTn id="15" dur="1000" fill="hold"/>
                                        <p:tgtEl>
                                          <p:spTgt spid="20"/>
                                        </p:tgtEl>
                                        <p:attrNameLst>
                                          <p:attrName>style.color</p:attrName>
                                        </p:attrNameLst>
                                      </p:cBhvr>
                                      <p:by>
                                        <p:hsl h="0" s="12549" l="25098"/>
                                      </p:by>
                                    </p:animClr>
                                    <p:animClr clrSpc="hsl" dir="cw">
                                      <p:cBhvr>
                                        <p:cTn id="16" dur="1000" fill="hold"/>
                                        <p:tgtEl>
                                          <p:spTgt spid="20"/>
                                        </p:tgtEl>
                                        <p:attrNameLst>
                                          <p:attrName>fillcolor</p:attrName>
                                        </p:attrNameLst>
                                      </p:cBhvr>
                                      <p:by>
                                        <p:hsl h="0" s="12549" l="25098"/>
                                      </p:by>
                                    </p:animClr>
                                    <p:animClr clrSpc="hsl" dir="cw">
                                      <p:cBhvr>
                                        <p:cTn id="17" dur="1000" fill="hold"/>
                                        <p:tgtEl>
                                          <p:spTgt spid="20"/>
                                        </p:tgtEl>
                                        <p:attrNameLst>
                                          <p:attrName>stroke.color</p:attrName>
                                        </p:attrNameLst>
                                      </p:cBhvr>
                                      <p:by>
                                        <p:hsl h="0" s="12549" l="25098"/>
                                      </p:by>
                                    </p:animClr>
                                    <p:set>
                                      <p:cBhvr>
                                        <p:cTn id="18" dur="1000" fill="hold"/>
                                        <p:tgtEl>
                                          <p:spTgt spid="20"/>
                                        </p:tgtEl>
                                        <p:attrNameLst>
                                          <p:attrName>fill.type</p:attrName>
                                        </p:attrNameLst>
                                      </p:cBhvr>
                                      <p:to>
                                        <p:strVal val="solid"/>
                                      </p:to>
                                    </p:set>
                                  </p:childTnLst>
                                </p:cTn>
                              </p:par>
                              <p:par>
                                <p:cTn id="19" presetID="30" presetClass="emph" presetSubtype="0" fill="hold" grpId="0" nodeType="withEffect">
                                  <p:stCondLst>
                                    <p:cond delay="0"/>
                                  </p:stCondLst>
                                  <p:childTnLst>
                                    <p:animClr clrSpc="hsl" dir="cw">
                                      <p:cBhvr override="childStyle">
                                        <p:cTn id="20" dur="1000" fill="hold"/>
                                        <p:tgtEl>
                                          <p:spTgt spid="18"/>
                                        </p:tgtEl>
                                        <p:attrNameLst>
                                          <p:attrName>style.color</p:attrName>
                                        </p:attrNameLst>
                                      </p:cBhvr>
                                      <p:by>
                                        <p:hsl h="0" s="12549" l="25098"/>
                                      </p:by>
                                    </p:animClr>
                                    <p:animClr clrSpc="hsl" dir="cw">
                                      <p:cBhvr>
                                        <p:cTn id="21" dur="1000" fill="hold"/>
                                        <p:tgtEl>
                                          <p:spTgt spid="18"/>
                                        </p:tgtEl>
                                        <p:attrNameLst>
                                          <p:attrName>fillcolor</p:attrName>
                                        </p:attrNameLst>
                                      </p:cBhvr>
                                      <p:by>
                                        <p:hsl h="0" s="12549" l="25098"/>
                                      </p:by>
                                    </p:animClr>
                                    <p:animClr clrSpc="hsl" dir="cw">
                                      <p:cBhvr>
                                        <p:cTn id="22" dur="1000" fill="hold"/>
                                        <p:tgtEl>
                                          <p:spTgt spid="18"/>
                                        </p:tgtEl>
                                        <p:attrNameLst>
                                          <p:attrName>stroke.color</p:attrName>
                                        </p:attrNameLst>
                                      </p:cBhvr>
                                      <p:by>
                                        <p:hsl h="0" s="12549" l="25098"/>
                                      </p:by>
                                    </p:animClr>
                                    <p:set>
                                      <p:cBhvr>
                                        <p:cTn id="23" dur="1000" fill="hold"/>
                                        <p:tgtEl>
                                          <p:spTgt spid="18"/>
                                        </p:tgtEl>
                                        <p:attrNameLst>
                                          <p:attrName>fill.type</p:attrName>
                                        </p:attrNameLst>
                                      </p:cBhvr>
                                      <p:to>
                                        <p:strVal val="solid"/>
                                      </p:to>
                                    </p:set>
                                  </p:childTnLst>
                                </p:cTn>
                              </p:par>
                              <p:par>
                                <p:cTn id="24" presetID="30" presetClass="emph" presetSubtype="0" fill="hold" grpId="0" nodeType="withEffect">
                                  <p:stCondLst>
                                    <p:cond delay="0"/>
                                  </p:stCondLst>
                                  <p:childTnLst>
                                    <p:animClr clrSpc="hsl" dir="cw">
                                      <p:cBhvr override="childStyle">
                                        <p:cTn id="25" dur="1000" fill="hold"/>
                                        <p:tgtEl>
                                          <p:spTgt spid="13"/>
                                        </p:tgtEl>
                                        <p:attrNameLst>
                                          <p:attrName>style.color</p:attrName>
                                        </p:attrNameLst>
                                      </p:cBhvr>
                                      <p:by>
                                        <p:hsl h="0" s="12549" l="25098"/>
                                      </p:by>
                                    </p:animClr>
                                    <p:animClr clrSpc="hsl" dir="cw">
                                      <p:cBhvr>
                                        <p:cTn id="26" dur="1000" fill="hold"/>
                                        <p:tgtEl>
                                          <p:spTgt spid="13"/>
                                        </p:tgtEl>
                                        <p:attrNameLst>
                                          <p:attrName>fillcolor</p:attrName>
                                        </p:attrNameLst>
                                      </p:cBhvr>
                                      <p:by>
                                        <p:hsl h="0" s="12549" l="25098"/>
                                      </p:by>
                                    </p:animClr>
                                    <p:animClr clrSpc="hsl" dir="cw">
                                      <p:cBhvr>
                                        <p:cTn id="27" dur="1000" fill="hold"/>
                                        <p:tgtEl>
                                          <p:spTgt spid="13"/>
                                        </p:tgtEl>
                                        <p:attrNameLst>
                                          <p:attrName>stroke.color</p:attrName>
                                        </p:attrNameLst>
                                      </p:cBhvr>
                                      <p:by>
                                        <p:hsl h="0" s="12549" l="25098"/>
                                      </p:by>
                                    </p:animClr>
                                    <p:set>
                                      <p:cBhvr>
                                        <p:cTn id="28" dur="1000" fill="hold"/>
                                        <p:tgtEl>
                                          <p:spTgt spid="1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8" grpId="0" animBg="1"/>
      <p:bldP spid="19" grpId="0" animBg="1"/>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5216A-1063-4177-894B-F30806AD1096}"/>
              </a:ext>
            </a:extLst>
          </p:cNvPr>
          <p:cNvSpPr>
            <a:spLocks noGrp="1"/>
          </p:cNvSpPr>
          <p:nvPr>
            <p:ph type="title"/>
          </p:nvPr>
        </p:nvSpPr>
        <p:spPr>
          <a:xfrm>
            <a:off x="838200" y="365125"/>
            <a:ext cx="10515600" cy="675735"/>
          </a:xfrm>
          <a:effectLst>
            <a:outerShdw blurRad="50800" dist="38100" dir="2700000" algn="tl" rotWithShape="0">
              <a:prstClr val="black">
                <a:alpha val="40000"/>
              </a:prstClr>
            </a:outerShdw>
          </a:effectLst>
        </p:spPr>
        <p:txBody>
          <a:bodyPr>
            <a:normAutofit/>
          </a:bodyPr>
          <a:lstStyle/>
          <a:p>
            <a:r>
              <a:rPr lang="en-US" sz="4000" b="1" dirty="0"/>
              <a:t>Conclusion</a:t>
            </a:r>
          </a:p>
        </p:txBody>
      </p:sp>
      <p:sp>
        <p:nvSpPr>
          <p:cNvPr id="3" name="Content Placeholder 2">
            <a:extLst>
              <a:ext uri="{FF2B5EF4-FFF2-40B4-BE49-F238E27FC236}">
                <a16:creationId xmlns:a16="http://schemas.microsoft.com/office/drawing/2014/main" id="{8E4DD623-91D1-4CFE-A188-DCF1841C85C4}"/>
              </a:ext>
            </a:extLst>
          </p:cNvPr>
          <p:cNvSpPr>
            <a:spLocks noGrp="1"/>
          </p:cNvSpPr>
          <p:nvPr>
            <p:ph idx="1"/>
          </p:nvPr>
        </p:nvSpPr>
        <p:spPr>
          <a:xfrm>
            <a:off x="1324583" y="1253331"/>
            <a:ext cx="10515600" cy="4351338"/>
          </a:xfrm>
        </p:spPr>
        <p:txBody>
          <a:bodyPr/>
          <a:lstStyle/>
          <a:p>
            <a:r>
              <a:rPr lang="en-US" sz="2000" dirty="0"/>
              <a:t>Successfully implemented </a:t>
            </a:r>
            <a:r>
              <a:rPr lang="en-US" sz="2000" b="1" dirty="0"/>
              <a:t>smart light harvesting system</a:t>
            </a:r>
            <a:r>
              <a:rPr lang="en-US" sz="2000" dirty="0"/>
              <a:t>.</a:t>
            </a:r>
          </a:p>
          <a:p>
            <a:r>
              <a:rPr lang="en-US" sz="2000" dirty="0"/>
              <a:t>Achieved </a:t>
            </a:r>
            <a:r>
              <a:rPr lang="en-US" sz="2000" b="1" dirty="0"/>
              <a:t>energy efficiency</a:t>
            </a:r>
            <a:r>
              <a:rPr lang="en-US" sz="2000" dirty="0"/>
              <a:t> and </a:t>
            </a:r>
            <a:r>
              <a:rPr lang="en-US" sz="2000" b="1" dirty="0"/>
              <a:t>user comfort</a:t>
            </a:r>
            <a:r>
              <a:rPr lang="en-US" sz="2000" dirty="0"/>
              <a:t> using ABB KNX platform.</a:t>
            </a:r>
          </a:p>
          <a:p>
            <a:r>
              <a:rPr lang="en-US" sz="2000" dirty="0"/>
              <a:t>Can be expanded with </a:t>
            </a:r>
            <a:r>
              <a:rPr lang="en-US" sz="2000" b="1" dirty="0"/>
              <a:t>dimming control</a:t>
            </a:r>
            <a:r>
              <a:rPr lang="en-US" sz="2000" dirty="0"/>
              <a:t> or </a:t>
            </a:r>
            <a:r>
              <a:rPr lang="en-US" sz="2000" b="1" dirty="0"/>
              <a:t>presence sensors</a:t>
            </a:r>
            <a:r>
              <a:rPr lang="en-US" sz="2000" dirty="0"/>
              <a:t> for future optimization.</a:t>
            </a:r>
          </a:p>
          <a:p>
            <a:endParaRPr lang="en-US" dirty="0"/>
          </a:p>
        </p:txBody>
      </p:sp>
    </p:spTree>
    <p:extLst>
      <p:ext uri="{BB962C8B-B14F-4D97-AF65-F5344CB8AC3E}">
        <p14:creationId xmlns:p14="http://schemas.microsoft.com/office/powerpoint/2010/main" val="10625546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1E7CE-7218-4249-B815-EDF24264BF95}"/>
              </a:ext>
            </a:extLst>
          </p:cNvPr>
          <p:cNvSpPr>
            <a:spLocks noGrp="1"/>
          </p:cNvSpPr>
          <p:nvPr>
            <p:ph type="title"/>
          </p:nvPr>
        </p:nvSpPr>
        <p:spPr>
          <a:xfrm>
            <a:off x="838200" y="365125"/>
            <a:ext cx="10515600" cy="600075"/>
          </a:xfrm>
          <a:effectLst>
            <a:outerShdw blurRad="50800" dist="38100" dir="2700000" algn="tl" rotWithShape="0">
              <a:prstClr val="black">
                <a:alpha val="40000"/>
              </a:prstClr>
            </a:outerShdw>
          </a:effectLst>
        </p:spPr>
        <p:txBody>
          <a:bodyPr>
            <a:normAutofit fontScale="90000"/>
          </a:bodyPr>
          <a:lstStyle/>
          <a:p>
            <a:r>
              <a:rPr lang="en-US" sz="4000" b="1" dirty="0"/>
              <a:t>LMS DB Images </a:t>
            </a:r>
          </a:p>
        </p:txBody>
      </p:sp>
      <p:pic>
        <p:nvPicPr>
          <p:cNvPr id="4" name="Picture 3">
            <a:extLst>
              <a:ext uri="{FF2B5EF4-FFF2-40B4-BE49-F238E27FC236}">
                <a16:creationId xmlns:a16="http://schemas.microsoft.com/office/drawing/2014/main" id="{2EE9DD85-676B-4C92-A758-C054172E27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6480" y="965200"/>
            <a:ext cx="2824480" cy="2118360"/>
          </a:xfrm>
          <a:prstGeom prst="rect">
            <a:avLst/>
          </a:prstGeom>
        </p:spPr>
      </p:pic>
      <p:sp>
        <p:nvSpPr>
          <p:cNvPr id="5" name="Rectangle 4">
            <a:extLst>
              <a:ext uri="{FF2B5EF4-FFF2-40B4-BE49-F238E27FC236}">
                <a16:creationId xmlns:a16="http://schemas.microsoft.com/office/drawing/2014/main" id="{AF140EFD-4F34-46D7-90D2-B88802A91909}"/>
              </a:ext>
            </a:extLst>
          </p:cNvPr>
          <p:cNvSpPr/>
          <p:nvPr/>
        </p:nvSpPr>
        <p:spPr>
          <a:xfrm>
            <a:off x="1669393" y="3096697"/>
            <a:ext cx="2002805" cy="369332"/>
          </a:xfrm>
          <a:prstGeom prst="rect">
            <a:avLst/>
          </a:prstGeom>
        </p:spPr>
        <p:txBody>
          <a:bodyPr wrap="square">
            <a:spAutoFit/>
          </a:bodyPr>
          <a:lstStyle/>
          <a:p>
            <a:r>
              <a:rPr lang="en-US" dirty="0"/>
              <a:t>LMS DB LDB-9</a:t>
            </a:r>
          </a:p>
        </p:txBody>
      </p:sp>
      <p:pic>
        <p:nvPicPr>
          <p:cNvPr id="6" name="Picture 5">
            <a:extLst>
              <a:ext uri="{FF2B5EF4-FFF2-40B4-BE49-F238E27FC236}">
                <a16:creationId xmlns:a16="http://schemas.microsoft.com/office/drawing/2014/main" id="{25A5109C-B3F9-42FB-81A0-F5F1FA9BE0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6400" y="978337"/>
            <a:ext cx="2824480" cy="2105223"/>
          </a:xfrm>
          <a:prstGeom prst="rect">
            <a:avLst/>
          </a:prstGeom>
        </p:spPr>
      </p:pic>
      <p:sp>
        <p:nvSpPr>
          <p:cNvPr id="7" name="Rectangle 6">
            <a:extLst>
              <a:ext uri="{FF2B5EF4-FFF2-40B4-BE49-F238E27FC236}">
                <a16:creationId xmlns:a16="http://schemas.microsoft.com/office/drawing/2014/main" id="{8A15530E-8099-43B5-BFE4-2258DB167258}"/>
              </a:ext>
            </a:extLst>
          </p:cNvPr>
          <p:cNvSpPr/>
          <p:nvPr/>
        </p:nvSpPr>
        <p:spPr>
          <a:xfrm>
            <a:off x="4885675" y="3109834"/>
            <a:ext cx="2002805" cy="369332"/>
          </a:xfrm>
          <a:prstGeom prst="rect">
            <a:avLst/>
          </a:prstGeom>
        </p:spPr>
        <p:txBody>
          <a:bodyPr wrap="square">
            <a:spAutoFit/>
          </a:bodyPr>
          <a:lstStyle/>
          <a:p>
            <a:r>
              <a:rPr lang="en-US" dirty="0"/>
              <a:t>LMS DB LDB-7</a:t>
            </a:r>
          </a:p>
        </p:txBody>
      </p:sp>
      <p:pic>
        <p:nvPicPr>
          <p:cNvPr id="9" name="Picture 8">
            <a:extLst>
              <a:ext uri="{FF2B5EF4-FFF2-40B4-BE49-F238E27FC236}">
                <a16:creationId xmlns:a16="http://schemas.microsoft.com/office/drawing/2014/main" id="{DECFB0C3-F58F-4949-B86B-5F560023EB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6481" y="3881119"/>
            <a:ext cx="2824480" cy="2011681"/>
          </a:xfrm>
          <a:prstGeom prst="rect">
            <a:avLst/>
          </a:prstGeom>
        </p:spPr>
      </p:pic>
      <p:sp>
        <p:nvSpPr>
          <p:cNvPr id="10" name="Rectangle 9">
            <a:extLst>
              <a:ext uri="{FF2B5EF4-FFF2-40B4-BE49-F238E27FC236}">
                <a16:creationId xmlns:a16="http://schemas.microsoft.com/office/drawing/2014/main" id="{50933A94-9BBB-4F92-AA85-63B1AE510680}"/>
              </a:ext>
            </a:extLst>
          </p:cNvPr>
          <p:cNvSpPr/>
          <p:nvPr/>
        </p:nvSpPr>
        <p:spPr>
          <a:xfrm>
            <a:off x="1669392" y="6012616"/>
            <a:ext cx="2002805" cy="369332"/>
          </a:xfrm>
          <a:prstGeom prst="rect">
            <a:avLst/>
          </a:prstGeom>
        </p:spPr>
        <p:txBody>
          <a:bodyPr wrap="square">
            <a:spAutoFit/>
          </a:bodyPr>
          <a:lstStyle/>
          <a:p>
            <a:r>
              <a:rPr lang="en-US" dirty="0"/>
              <a:t>LMS DB LDB-6</a:t>
            </a:r>
          </a:p>
        </p:txBody>
      </p:sp>
      <p:pic>
        <p:nvPicPr>
          <p:cNvPr id="11" name="Picture 10">
            <a:extLst>
              <a:ext uri="{FF2B5EF4-FFF2-40B4-BE49-F238E27FC236}">
                <a16:creationId xmlns:a16="http://schemas.microsoft.com/office/drawing/2014/main" id="{B7FBFB46-7AC4-442E-88CF-443273A6A4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16400" y="3881119"/>
            <a:ext cx="2824480" cy="2011681"/>
          </a:xfrm>
          <a:prstGeom prst="rect">
            <a:avLst/>
          </a:prstGeom>
        </p:spPr>
      </p:pic>
      <p:sp>
        <p:nvSpPr>
          <p:cNvPr id="12" name="Rectangle 11">
            <a:extLst>
              <a:ext uri="{FF2B5EF4-FFF2-40B4-BE49-F238E27FC236}">
                <a16:creationId xmlns:a16="http://schemas.microsoft.com/office/drawing/2014/main" id="{7367E024-BD05-46A3-BE01-7D27A6E0BCD5}"/>
              </a:ext>
            </a:extLst>
          </p:cNvPr>
          <p:cNvSpPr/>
          <p:nvPr/>
        </p:nvSpPr>
        <p:spPr>
          <a:xfrm>
            <a:off x="4627237" y="6012616"/>
            <a:ext cx="2002805" cy="369332"/>
          </a:xfrm>
          <a:prstGeom prst="rect">
            <a:avLst/>
          </a:prstGeom>
        </p:spPr>
        <p:txBody>
          <a:bodyPr wrap="square">
            <a:spAutoFit/>
          </a:bodyPr>
          <a:lstStyle/>
          <a:p>
            <a:r>
              <a:rPr lang="en-US" dirty="0"/>
              <a:t>LMS DB LDB-9</a:t>
            </a:r>
          </a:p>
        </p:txBody>
      </p:sp>
      <p:sp>
        <p:nvSpPr>
          <p:cNvPr id="14" name="Rectangle 13">
            <a:extLst>
              <a:ext uri="{FF2B5EF4-FFF2-40B4-BE49-F238E27FC236}">
                <a16:creationId xmlns:a16="http://schemas.microsoft.com/office/drawing/2014/main" id="{F4BC50AA-A71F-4644-852C-AEA96963865A}"/>
              </a:ext>
            </a:extLst>
          </p:cNvPr>
          <p:cNvSpPr/>
          <p:nvPr/>
        </p:nvSpPr>
        <p:spPr>
          <a:xfrm>
            <a:off x="8519802" y="3083561"/>
            <a:ext cx="2402198" cy="369332"/>
          </a:xfrm>
          <a:prstGeom prst="rect">
            <a:avLst/>
          </a:prstGeom>
        </p:spPr>
        <p:txBody>
          <a:bodyPr wrap="square">
            <a:spAutoFit/>
          </a:bodyPr>
          <a:lstStyle/>
          <a:p>
            <a:r>
              <a:rPr lang="en-US" dirty="0"/>
              <a:t>STORE LMS DB</a:t>
            </a:r>
          </a:p>
        </p:txBody>
      </p:sp>
      <p:pic>
        <p:nvPicPr>
          <p:cNvPr id="17" name="Picture 16">
            <a:extLst>
              <a:ext uri="{FF2B5EF4-FFF2-40B4-BE49-F238E27FC236}">
                <a16:creationId xmlns:a16="http://schemas.microsoft.com/office/drawing/2014/main" id="{0F349C10-DF08-4285-9458-D721436896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97520" y="965200"/>
            <a:ext cx="2824480" cy="2118360"/>
          </a:xfrm>
          <a:prstGeom prst="rect">
            <a:avLst/>
          </a:prstGeom>
        </p:spPr>
      </p:pic>
      <p:pic>
        <p:nvPicPr>
          <p:cNvPr id="18" name="Picture 17">
            <a:extLst>
              <a:ext uri="{FF2B5EF4-FFF2-40B4-BE49-F238E27FC236}">
                <a16:creationId xmlns:a16="http://schemas.microsoft.com/office/drawing/2014/main" id="{1103D572-C274-40AF-8EF6-4210823879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97520" y="3832107"/>
            <a:ext cx="2824480" cy="2118360"/>
          </a:xfrm>
          <a:prstGeom prst="rect">
            <a:avLst/>
          </a:prstGeom>
        </p:spPr>
      </p:pic>
      <p:sp>
        <p:nvSpPr>
          <p:cNvPr id="19" name="Rectangle 18">
            <a:extLst>
              <a:ext uri="{FF2B5EF4-FFF2-40B4-BE49-F238E27FC236}">
                <a16:creationId xmlns:a16="http://schemas.microsoft.com/office/drawing/2014/main" id="{502EBF64-7152-4650-95A6-CC13DE838D87}"/>
              </a:ext>
            </a:extLst>
          </p:cNvPr>
          <p:cNvSpPr/>
          <p:nvPr/>
        </p:nvSpPr>
        <p:spPr>
          <a:xfrm>
            <a:off x="8519803" y="6023411"/>
            <a:ext cx="2002805" cy="369332"/>
          </a:xfrm>
          <a:prstGeom prst="rect">
            <a:avLst/>
          </a:prstGeom>
        </p:spPr>
        <p:txBody>
          <a:bodyPr wrap="square">
            <a:spAutoFit/>
          </a:bodyPr>
          <a:lstStyle/>
          <a:p>
            <a:r>
              <a:rPr lang="en-US" dirty="0"/>
              <a:t>STORE LMS DB GF</a:t>
            </a:r>
          </a:p>
        </p:txBody>
      </p:sp>
    </p:spTree>
    <p:extLst>
      <p:ext uri="{BB962C8B-B14F-4D97-AF65-F5344CB8AC3E}">
        <p14:creationId xmlns:p14="http://schemas.microsoft.com/office/powerpoint/2010/main" val="31622490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24AEEE-7590-446D-BDE2-E14A760AF4C0}"/>
              </a:ext>
            </a:extLst>
          </p:cNvPr>
          <p:cNvSpPr>
            <a:spLocks noGrp="1"/>
          </p:cNvSpPr>
          <p:nvPr>
            <p:ph idx="1"/>
          </p:nvPr>
        </p:nvSpPr>
        <p:spPr>
          <a:xfrm>
            <a:off x="3600061" y="2413453"/>
            <a:ext cx="4685522" cy="1325563"/>
          </a:xfrm>
        </p:spPr>
        <p:txBody>
          <a:bodyPr>
            <a:normAutofit/>
          </a:bodyPr>
          <a:lstStyle/>
          <a:p>
            <a:pPr marL="0" indent="0">
              <a:buNone/>
            </a:pPr>
            <a:r>
              <a:rPr lang="en-US" sz="7200" dirty="0"/>
              <a:t>Thanks You</a:t>
            </a:r>
          </a:p>
        </p:txBody>
      </p:sp>
    </p:spTree>
    <p:extLst>
      <p:ext uri="{BB962C8B-B14F-4D97-AF65-F5344CB8AC3E}">
        <p14:creationId xmlns:p14="http://schemas.microsoft.com/office/powerpoint/2010/main" val="2363798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B5DE1-23DC-46BB-A61A-E3BA0F6421FE}"/>
              </a:ext>
            </a:extLst>
          </p:cNvPr>
          <p:cNvSpPr>
            <a:spLocks noGrp="1"/>
          </p:cNvSpPr>
          <p:nvPr>
            <p:ph type="title"/>
          </p:nvPr>
        </p:nvSpPr>
        <p:spPr>
          <a:xfrm>
            <a:off x="851171" y="444893"/>
            <a:ext cx="7089843" cy="365760"/>
          </a:xfrm>
          <a:effectLst>
            <a:outerShdw blurRad="50800" dist="38100" dir="2700000" algn="tl" rotWithShape="0">
              <a:prstClr val="black">
                <a:alpha val="40000"/>
              </a:prstClr>
            </a:outerShdw>
          </a:effectLst>
        </p:spPr>
        <p:txBody>
          <a:bodyPr>
            <a:normAutofit fontScale="90000"/>
          </a:bodyPr>
          <a:lstStyle/>
          <a:p>
            <a:r>
              <a:rPr lang="en-US" b="1" dirty="0"/>
              <a:t>Actuators SA/S 12.16.5.2</a:t>
            </a:r>
            <a:endParaRPr lang="en-US" dirty="0"/>
          </a:p>
        </p:txBody>
      </p:sp>
      <p:graphicFrame>
        <p:nvGraphicFramePr>
          <p:cNvPr id="6" name="Table 5">
            <a:extLst>
              <a:ext uri="{FF2B5EF4-FFF2-40B4-BE49-F238E27FC236}">
                <a16:creationId xmlns:a16="http://schemas.microsoft.com/office/drawing/2014/main" id="{65572A76-792C-494B-9186-8DA43D034239}"/>
              </a:ext>
            </a:extLst>
          </p:cNvPr>
          <p:cNvGraphicFramePr>
            <a:graphicFrameLocks noGrp="1"/>
          </p:cNvGraphicFramePr>
          <p:nvPr>
            <p:extLst>
              <p:ext uri="{D42A27DB-BD31-4B8C-83A1-F6EECF244321}">
                <p14:modId xmlns:p14="http://schemas.microsoft.com/office/powerpoint/2010/main" val="589589449"/>
              </p:ext>
            </p:extLst>
          </p:nvPr>
        </p:nvGraphicFramePr>
        <p:xfrm>
          <a:off x="851171" y="1024019"/>
          <a:ext cx="5244829" cy="365760"/>
        </p:xfrm>
        <a:graphic>
          <a:graphicData uri="http://schemas.openxmlformats.org/drawingml/2006/table">
            <a:tbl>
              <a:tblPr/>
              <a:tblGrid>
                <a:gridCol w="208280">
                  <a:extLst>
                    <a:ext uri="{9D8B030D-6E8A-4147-A177-3AD203B41FA5}">
                      <a16:colId xmlns:a16="http://schemas.microsoft.com/office/drawing/2014/main" val="278004774"/>
                    </a:ext>
                  </a:extLst>
                </a:gridCol>
                <a:gridCol w="5036549">
                  <a:extLst>
                    <a:ext uri="{9D8B030D-6E8A-4147-A177-3AD203B41FA5}">
                      <a16:colId xmlns:a16="http://schemas.microsoft.com/office/drawing/2014/main" val="3853778965"/>
                    </a:ext>
                  </a:extLst>
                </a:gridCol>
              </a:tblGrid>
              <a:tr h="0">
                <a:tc>
                  <a:txBody>
                    <a:bodyPr/>
                    <a:lstStyle/>
                    <a:p>
                      <a:endParaRPr lang="en-US" dirty="0"/>
                    </a:p>
                  </a:txBody>
                  <a:tcPr anchor="ctr">
                    <a:lnL>
                      <a:noFill/>
                    </a:lnL>
                    <a:lnR>
                      <a:noFill/>
                    </a:lnR>
                    <a:lnT>
                      <a:noFill/>
                    </a:lnT>
                    <a:lnB>
                      <a:noFill/>
                    </a:lnB>
                  </a:tcPr>
                </a:tc>
                <a:tc>
                  <a:txBody>
                    <a:bodyPr/>
                    <a:lstStyle/>
                    <a:p>
                      <a:r>
                        <a:rPr lang="en-US" dirty="0"/>
                        <a:t>A. Control ON/OFF for lighting circuits</a:t>
                      </a:r>
                    </a:p>
                  </a:txBody>
                  <a:tcPr anchor="ctr">
                    <a:lnL>
                      <a:noFill/>
                    </a:lnL>
                    <a:lnR>
                      <a:noFill/>
                    </a:lnR>
                    <a:lnT>
                      <a:noFill/>
                    </a:lnT>
                    <a:lnB>
                      <a:noFill/>
                    </a:lnB>
                  </a:tcPr>
                </a:tc>
                <a:extLst>
                  <a:ext uri="{0D108BD9-81ED-4DB2-BD59-A6C34878D82A}">
                    <a16:rowId xmlns:a16="http://schemas.microsoft.com/office/drawing/2014/main" val="2213209104"/>
                  </a:ext>
                </a:extLst>
              </a:tr>
            </a:tbl>
          </a:graphicData>
        </a:graphic>
      </p:graphicFrame>
      <p:pic>
        <p:nvPicPr>
          <p:cNvPr id="2050" name="Picture 2" descr="ABB SA/S12.16.5.2 Schaltaktor 12f.16A C-Last (2CDG110268R0011) Elektroshop  Wagner">
            <a:extLst>
              <a:ext uri="{FF2B5EF4-FFF2-40B4-BE49-F238E27FC236}">
                <a16:creationId xmlns:a16="http://schemas.microsoft.com/office/drawing/2014/main" id="{6CEACEBB-ACC4-485F-AE95-5F500A9517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739" y="1389779"/>
            <a:ext cx="5257260" cy="2490281"/>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BE9C32B8-6D3E-4F32-8B21-242F07F08475}"/>
              </a:ext>
            </a:extLst>
          </p:cNvPr>
          <p:cNvPicPr>
            <a:picLocks noChangeAspect="1"/>
          </p:cNvPicPr>
          <p:nvPr/>
        </p:nvPicPr>
        <p:blipFill>
          <a:blip r:embed="rId3"/>
          <a:stretch>
            <a:fillRect/>
          </a:stretch>
        </p:blipFill>
        <p:spPr>
          <a:xfrm>
            <a:off x="6601567" y="1313138"/>
            <a:ext cx="5447489" cy="4087527"/>
          </a:xfrm>
          <a:prstGeom prst="rect">
            <a:avLst/>
          </a:prstGeom>
        </p:spPr>
      </p:pic>
      <p:sp>
        <p:nvSpPr>
          <p:cNvPr id="14" name="Rectangle 13">
            <a:extLst>
              <a:ext uri="{FF2B5EF4-FFF2-40B4-BE49-F238E27FC236}">
                <a16:creationId xmlns:a16="http://schemas.microsoft.com/office/drawing/2014/main" id="{1BDC7923-C599-4D16-9FD3-37234F0D7F97}"/>
              </a:ext>
            </a:extLst>
          </p:cNvPr>
          <p:cNvSpPr/>
          <p:nvPr/>
        </p:nvSpPr>
        <p:spPr>
          <a:xfrm>
            <a:off x="1097739" y="3629296"/>
            <a:ext cx="5646772" cy="2031325"/>
          </a:xfrm>
          <a:prstGeom prst="rect">
            <a:avLst/>
          </a:prstGeom>
        </p:spPr>
        <p:txBody>
          <a:bodyPr wrap="square">
            <a:spAutoFit/>
          </a:bodyPr>
          <a:lstStyle/>
          <a:p>
            <a:br>
              <a:rPr lang="en-US" dirty="0"/>
            </a:br>
            <a:r>
              <a:rPr lang="en-US" b="0" i="0" dirty="0">
                <a:solidFill>
                  <a:srgbClr val="212529"/>
                </a:solidFill>
                <a:effectLst/>
                <a:latin typeface="AbbVoice"/>
              </a:rPr>
              <a:t>The switch actuator uses potential free contacts to switch 12 independent electrical loads via the ABB </a:t>
            </a:r>
            <a:r>
              <a:rPr lang="en-US" b="0" i="0" dirty="0" err="1">
                <a:solidFill>
                  <a:srgbClr val="212529"/>
                </a:solidFill>
                <a:effectLst/>
                <a:latin typeface="AbbVoice"/>
              </a:rPr>
              <a:t>i</a:t>
            </a:r>
            <a:r>
              <a:rPr lang="en-US" b="0" i="0" dirty="0">
                <a:solidFill>
                  <a:srgbClr val="212529"/>
                </a:solidFill>
                <a:effectLst/>
                <a:latin typeface="AbbVoice"/>
              </a:rPr>
              <a:t>-bus® KNX. The device features a manual operation and displaying of the switching state of the outputs. The 16/20 A, 16 A-AC3 (C-load) device is especially suited for loads with high surge currents e.g. </a:t>
            </a:r>
            <a:r>
              <a:rPr lang="en-US" b="0" i="0" dirty="0" err="1">
                <a:solidFill>
                  <a:srgbClr val="212529"/>
                </a:solidFill>
                <a:effectLst/>
                <a:latin typeface="AbbVoice"/>
              </a:rPr>
              <a:t>flourescent</a:t>
            </a:r>
            <a:r>
              <a:rPr lang="en-US" b="0" i="0" dirty="0">
                <a:solidFill>
                  <a:srgbClr val="212529"/>
                </a:solidFill>
                <a:effectLst/>
                <a:latin typeface="AbbVoice"/>
              </a:rPr>
              <a:t> lighting acc</a:t>
            </a:r>
          </a:p>
        </p:txBody>
      </p:sp>
    </p:spTree>
    <p:extLst>
      <p:ext uri="{BB962C8B-B14F-4D97-AF65-F5344CB8AC3E}">
        <p14:creationId xmlns:p14="http://schemas.microsoft.com/office/powerpoint/2010/main" val="36066972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D3D4E-0397-4B49-8C67-A53189ECEA47}"/>
              </a:ext>
            </a:extLst>
          </p:cNvPr>
          <p:cNvSpPr>
            <a:spLocks noGrp="1"/>
          </p:cNvSpPr>
          <p:nvPr>
            <p:ph type="title"/>
          </p:nvPr>
        </p:nvSpPr>
        <p:spPr>
          <a:xfrm>
            <a:off x="838200" y="365126"/>
            <a:ext cx="10515600" cy="588186"/>
          </a:xfrm>
          <a:effectLst>
            <a:outerShdw blurRad="50800" dist="38100" dir="2700000" algn="tl" rotWithShape="0">
              <a:prstClr val="black">
                <a:alpha val="40000"/>
              </a:prstClr>
            </a:outerShdw>
          </a:effectLst>
        </p:spPr>
        <p:txBody>
          <a:bodyPr>
            <a:normAutofit fontScale="90000"/>
          </a:bodyPr>
          <a:lstStyle/>
          <a:p>
            <a:r>
              <a:rPr lang="en-US" sz="4000" b="1" dirty="0"/>
              <a:t>LF/O 1.1 Sensor</a:t>
            </a:r>
          </a:p>
        </p:txBody>
      </p:sp>
      <p:graphicFrame>
        <p:nvGraphicFramePr>
          <p:cNvPr id="4" name="Table 3">
            <a:extLst>
              <a:ext uri="{FF2B5EF4-FFF2-40B4-BE49-F238E27FC236}">
                <a16:creationId xmlns:a16="http://schemas.microsoft.com/office/drawing/2014/main" id="{C341D47E-C1D1-48FD-8A4D-16DF04F235B8}"/>
              </a:ext>
            </a:extLst>
          </p:cNvPr>
          <p:cNvGraphicFramePr>
            <a:graphicFrameLocks noGrp="1"/>
          </p:cNvGraphicFramePr>
          <p:nvPr>
            <p:extLst>
              <p:ext uri="{D42A27DB-BD31-4B8C-83A1-F6EECF244321}">
                <p14:modId xmlns:p14="http://schemas.microsoft.com/office/powerpoint/2010/main" val="720940765"/>
              </p:ext>
            </p:extLst>
          </p:nvPr>
        </p:nvGraphicFramePr>
        <p:xfrm>
          <a:off x="770105" y="953312"/>
          <a:ext cx="5241165" cy="365760"/>
        </p:xfrm>
        <a:graphic>
          <a:graphicData uri="http://schemas.openxmlformats.org/drawingml/2006/table">
            <a:tbl>
              <a:tblPr/>
              <a:tblGrid>
                <a:gridCol w="208280">
                  <a:extLst>
                    <a:ext uri="{9D8B030D-6E8A-4147-A177-3AD203B41FA5}">
                      <a16:colId xmlns:a16="http://schemas.microsoft.com/office/drawing/2014/main" val="3060234069"/>
                    </a:ext>
                  </a:extLst>
                </a:gridCol>
                <a:gridCol w="5032885">
                  <a:extLst>
                    <a:ext uri="{9D8B030D-6E8A-4147-A177-3AD203B41FA5}">
                      <a16:colId xmlns:a16="http://schemas.microsoft.com/office/drawing/2014/main" val="2536800912"/>
                    </a:ext>
                  </a:extLst>
                </a:gridCol>
              </a:tblGrid>
              <a:tr h="350194">
                <a:tc>
                  <a:txBody>
                    <a:bodyPr/>
                    <a:lstStyle/>
                    <a:p>
                      <a:endParaRPr lang="en-US" dirty="0"/>
                    </a:p>
                  </a:txBody>
                  <a:tcPr anchor="ctr">
                    <a:lnL>
                      <a:noFill/>
                    </a:lnL>
                    <a:lnR>
                      <a:noFill/>
                    </a:lnR>
                    <a:lnT>
                      <a:noFill/>
                    </a:lnT>
                    <a:lnB>
                      <a:noFill/>
                    </a:lnB>
                  </a:tcPr>
                </a:tc>
                <a:tc>
                  <a:txBody>
                    <a:bodyPr/>
                    <a:lstStyle/>
                    <a:p>
                      <a:r>
                        <a:rPr lang="en-US" dirty="0"/>
                        <a:t>B. Lux sensor providing ambient light level (lux) data</a:t>
                      </a:r>
                    </a:p>
                  </a:txBody>
                  <a:tcPr anchor="ctr">
                    <a:lnL>
                      <a:noFill/>
                    </a:lnL>
                    <a:lnR>
                      <a:noFill/>
                    </a:lnR>
                    <a:lnT>
                      <a:noFill/>
                    </a:lnT>
                    <a:lnB>
                      <a:noFill/>
                    </a:lnB>
                  </a:tcPr>
                </a:tc>
                <a:extLst>
                  <a:ext uri="{0D108BD9-81ED-4DB2-BD59-A6C34878D82A}">
                    <a16:rowId xmlns:a16="http://schemas.microsoft.com/office/drawing/2014/main" val="1333219055"/>
                  </a:ext>
                </a:extLst>
              </a:tr>
            </a:tbl>
          </a:graphicData>
        </a:graphic>
      </p:graphicFrame>
      <p:pic>
        <p:nvPicPr>
          <p:cNvPr id="5" name="Picture 4">
            <a:extLst>
              <a:ext uri="{FF2B5EF4-FFF2-40B4-BE49-F238E27FC236}">
                <a16:creationId xmlns:a16="http://schemas.microsoft.com/office/drawing/2014/main" id="{23E738C1-F983-4255-9F87-4EC659C6003E}"/>
              </a:ext>
            </a:extLst>
          </p:cNvPr>
          <p:cNvPicPr>
            <a:picLocks noChangeAspect="1"/>
          </p:cNvPicPr>
          <p:nvPr/>
        </p:nvPicPr>
        <p:blipFill>
          <a:blip r:embed="rId2"/>
          <a:stretch>
            <a:fillRect/>
          </a:stretch>
        </p:blipFill>
        <p:spPr>
          <a:xfrm>
            <a:off x="1340593" y="1619250"/>
            <a:ext cx="2876550" cy="3619500"/>
          </a:xfrm>
          <a:prstGeom prst="rect">
            <a:avLst/>
          </a:prstGeom>
        </p:spPr>
      </p:pic>
      <p:pic>
        <p:nvPicPr>
          <p:cNvPr id="6" name="Picture 5">
            <a:extLst>
              <a:ext uri="{FF2B5EF4-FFF2-40B4-BE49-F238E27FC236}">
                <a16:creationId xmlns:a16="http://schemas.microsoft.com/office/drawing/2014/main" id="{EE9AFD88-A5C0-470E-A5B2-A7BF1B1FE706}"/>
              </a:ext>
            </a:extLst>
          </p:cNvPr>
          <p:cNvPicPr>
            <a:picLocks noChangeAspect="1"/>
          </p:cNvPicPr>
          <p:nvPr/>
        </p:nvPicPr>
        <p:blipFill>
          <a:blip r:embed="rId3"/>
          <a:stretch>
            <a:fillRect/>
          </a:stretch>
        </p:blipFill>
        <p:spPr>
          <a:xfrm>
            <a:off x="6213964" y="1527242"/>
            <a:ext cx="5538771" cy="4498704"/>
          </a:xfrm>
          <a:prstGeom prst="rect">
            <a:avLst/>
          </a:prstGeom>
        </p:spPr>
      </p:pic>
      <p:sp>
        <p:nvSpPr>
          <p:cNvPr id="7" name="Rectangle 6">
            <a:extLst>
              <a:ext uri="{FF2B5EF4-FFF2-40B4-BE49-F238E27FC236}">
                <a16:creationId xmlns:a16="http://schemas.microsoft.com/office/drawing/2014/main" id="{A63F4357-379C-4425-B37D-696E21E721F2}"/>
              </a:ext>
            </a:extLst>
          </p:cNvPr>
          <p:cNvSpPr/>
          <p:nvPr/>
        </p:nvSpPr>
        <p:spPr>
          <a:xfrm>
            <a:off x="3425368" y="2505670"/>
            <a:ext cx="2788596" cy="923330"/>
          </a:xfrm>
          <a:prstGeom prst="rect">
            <a:avLst/>
          </a:prstGeom>
        </p:spPr>
        <p:txBody>
          <a:bodyPr wrap="square">
            <a:spAutoFit/>
          </a:bodyPr>
          <a:lstStyle/>
          <a:p>
            <a:r>
              <a:rPr lang="en-US" b="0" i="0" dirty="0">
                <a:solidFill>
                  <a:srgbClr val="212529"/>
                </a:solidFill>
                <a:effectLst/>
                <a:latin typeface="AbbVoice"/>
              </a:rPr>
              <a:t>Outside Light Sensor for the connection with the Interface HS/S 4.2.1.</a:t>
            </a:r>
            <a:endParaRPr lang="en-US" dirty="0"/>
          </a:p>
        </p:txBody>
      </p:sp>
    </p:spTree>
    <p:extLst>
      <p:ext uri="{BB962C8B-B14F-4D97-AF65-F5344CB8AC3E}">
        <p14:creationId xmlns:p14="http://schemas.microsoft.com/office/powerpoint/2010/main" val="32396460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7041A-8E78-4C37-AC7B-CF4D4278F015}"/>
              </a:ext>
            </a:extLst>
          </p:cNvPr>
          <p:cNvSpPr>
            <a:spLocks noGrp="1"/>
          </p:cNvSpPr>
          <p:nvPr>
            <p:ph type="title"/>
          </p:nvPr>
        </p:nvSpPr>
        <p:spPr>
          <a:xfrm>
            <a:off x="838200" y="365125"/>
            <a:ext cx="10515600" cy="597913"/>
          </a:xfrm>
          <a:effectLst>
            <a:outerShdw blurRad="50800" dist="38100" dir="2700000" algn="tl" rotWithShape="0">
              <a:prstClr val="black">
                <a:alpha val="40000"/>
              </a:prstClr>
            </a:outerShdw>
          </a:effectLst>
        </p:spPr>
        <p:txBody>
          <a:bodyPr>
            <a:normAutofit fontScale="90000"/>
          </a:bodyPr>
          <a:lstStyle/>
          <a:p>
            <a:r>
              <a:rPr lang="en-US" sz="4000" b="1" dirty="0"/>
              <a:t>HS/S 4.2.1 Controller</a:t>
            </a:r>
          </a:p>
        </p:txBody>
      </p:sp>
      <p:sp>
        <p:nvSpPr>
          <p:cNvPr id="3" name="Content Placeholder 2">
            <a:extLst>
              <a:ext uri="{FF2B5EF4-FFF2-40B4-BE49-F238E27FC236}">
                <a16:creationId xmlns:a16="http://schemas.microsoft.com/office/drawing/2014/main" id="{30771BD2-3418-4ED3-8A2B-6E4D91518407}"/>
              </a:ext>
            </a:extLst>
          </p:cNvPr>
          <p:cNvSpPr>
            <a:spLocks noGrp="1"/>
          </p:cNvSpPr>
          <p:nvPr>
            <p:ph idx="1"/>
          </p:nvPr>
        </p:nvSpPr>
        <p:spPr>
          <a:xfrm>
            <a:off x="1159213" y="963038"/>
            <a:ext cx="8315528" cy="460376"/>
          </a:xfrm>
        </p:spPr>
        <p:txBody>
          <a:bodyPr>
            <a:normAutofit/>
          </a:bodyPr>
          <a:lstStyle/>
          <a:p>
            <a:pPr marL="0" indent="0" fontAlgn="ctr">
              <a:buNone/>
            </a:pPr>
            <a:r>
              <a:rPr lang="en-US" sz="1800" dirty="0"/>
              <a:t>C. ABB KNX logic controller handling light automation logic</a:t>
            </a:r>
          </a:p>
          <a:p>
            <a:endParaRPr lang="en-US" dirty="0"/>
          </a:p>
        </p:txBody>
      </p:sp>
      <p:pic>
        <p:nvPicPr>
          <p:cNvPr id="4" name="Picture 3">
            <a:extLst>
              <a:ext uri="{FF2B5EF4-FFF2-40B4-BE49-F238E27FC236}">
                <a16:creationId xmlns:a16="http://schemas.microsoft.com/office/drawing/2014/main" id="{252AA109-B61C-4310-988F-3A8164D4BEEF}"/>
              </a:ext>
            </a:extLst>
          </p:cNvPr>
          <p:cNvPicPr>
            <a:picLocks noChangeAspect="1"/>
          </p:cNvPicPr>
          <p:nvPr/>
        </p:nvPicPr>
        <p:blipFill>
          <a:blip r:embed="rId2"/>
          <a:stretch>
            <a:fillRect/>
          </a:stretch>
        </p:blipFill>
        <p:spPr>
          <a:xfrm>
            <a:off x="838200" y="1423414"/>
            <a:ext cx="3448050" cy="4286250"/>
          </a:xfrm>
          <a:prstGeom prst="rect">
            <a:avLst/>
          </a:prstGeom>
        </p:spPr>
      </p:pic>
      <p:pic>
        <p:nvPicPr>
          <p:cNvPr id="5" name="Picture 4">
            <a:extLst>
              <a:ext uri="{FF2B5EF4-FFF2-40B4-BE49-F238E27FC236}">
                <a16:creationId xmlns:a16="http://schemas.microsoft.com/office/drawing/2014/main" id="{52A318F5-98CE-48A2-B89B-79232C2B79B1}"/>
              </a:ext>
            </a:extLst>
          </p:cNvPr>
          <p:cNvPicPr>
            <a:picLocks noChangeAspect="1"/>
          </p:cNvPicPr>
          <p:nvPr/>
        </p:nvPicPr>
        <p:blipFill>
          <a:blip r:embed="rId3"/>
          <a:stretch>
            <a:fillRect/>
          </a:stretch>
        </p:blipFill>
        <p:spPr>
          <a:xfrm>
            <a:off x="7055996" y="1934216"/>
            <a:ext cx="3945074" cy="3970122"/>
          </a:xfrm>
          <a:prstGeom prst="rect">
            <a:avLst/>
          </a:prstGeom>
        </p:spPr>
      </p:pic>
      <p:sp>
        <p:nvSpPr>
          <p:cNvPr id="6" name="Rectangle 5">
            <a:extLst>
              <a:ext uri="{FF2B5EF4-FFF2-40B4-BE49-F238E27FC236}">
                <a16:creationId xmlns:a16="http://schemas.microsoft.com/office/drawing/2014/main" id="{68A09A5A-5C19-4774-AF21-5E7D17CC83B0}"/>
              </a:ext>
            </a:extLst>
          </p:cNvPr>
          <p:cNvSpPr/>
          <p:nvPr/>
        </p:nvSpPr>
        <p:spPr>
          <a:xfrm>
            <a:off x="3835940" y="1766045"/>
            <a:ext cx="3448050" cy="1200329"/>
          </a:xfrm>
          <a:prstGeom prst="rect">
            <a:avLst/>
          </a:prstGeom>
        </p:spPr>
        <p:txBody>
          <a:bodyPr wrap="square">
            <a:spAutoFit/>
          </a:bodyPr>
          <a:lstStyle/>
          <a:p>
            <a:r>
              <a:rPr lang="en-US" dirty="0"/>
              <a:t>HS/S4.2.1 measures the brightness with 1, 2 or 3 external data bus sensors. The measured values can be sent to the bus.</a:t>
            </a:r>
          </a:p>
        </p:txBody>
      </p:sp>
      <p:sp>
        <p:nvSpPr>
          <p:cNvPr id="7" name="Rectangle 6">
            <a:extLst>
              <a:ext uri="{FF2B5EF4-FFF2-40B4-BE49-F238E27FC236}">
                <a16:creationId xmlns:a16="http://schemas.microsoft.com/office/drawing/2014/main" id="{3F05ADDE-6EE0-4584-962D-3CB954140F06}"/>
              </a:ext>
            </a:extLst>
          </p:cNvPr>
          <p:cNvSpPr/>
          <p:nvPr/>
        </p:nvSpPr>
        <p:spPr>
          <a:xfrm>
            <a:off x="3835940" y="2819528"/>
            <a:ext cx="3103325" cy="2031325"/>
          </a:xfrm>
          <a:prstGeom prst="rect">
            <a:avLst/>
          </a:prstGeom>
        </p:spPr>
        <p:txBody>
          <a:bodyPr wrap="square">
            <a:spAutoFit/>
          </a:bodyPr>
          <a:lstStyle/>
          <a:p>
            <a:br>
              <a:rPr lang="en-US" dirty="0"/>
            </a:br>
            <a:r>
              <a:rPr lang="en-US" b="0" i="0" dirty="0">
                <a:solidFill>
                  <a:srgbClr val="212529"/>
                </a:solidFill>
                <a:effectLst/>
                <a:latin typeface="AbbVoice"/>
              </a:rPr>
              <a:t>The device can be used as a twilight switch (1 ... 100 lux) or as a light value switch (100 ... 20.000 lux). One Outside Light Sensor LFO/A 1.1 is supplied with the device.</a:t>
            </a:r>
            <a:endParaRPr lang="en-US" dirty="0"/>
          </a:p>
        </p:txBody>
      </p:sp>
    </p:spTree>
    <p:extLst>
      <p:ext uri="{BB962C8B-B14F-4D97-AF65-F5344CB8AC3E}">
        <p14:creationId xmlns:p14="http://schemas.microsoft.com/office/powerpoint/2010/main" val="32788939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729C1-C126-44ED-8081-EAA6BA15B486}"/>
              </a:ext>
            </a:extLst>
          </p:cNvPr>
          <p:cNvSpPr>
            <a:spLocks noGrp="1"/>
          </p:cNvSpPr>
          <p:nvPr>
            <p:ph type="title"/>
          </p:nvPr>
        </p:nvSpPr>
        <p:spPr>
          <a:xfrm>
            <a:off x="838200" y="365126"/>
            <a:ext cx="10515600" cy="559002"/>
          </a:xfrm>
          <a:effectLst>
            <a:outerShdw blurRad="50800" dist="38100" dir="2700000" algn="tl" rotWithShape="0">
              <a:prstClr val="black">
                <a:alpha val="40000"/>
              </a:prstClr>
            </a:outerShdw>
          </a:effectLst>
        </p:spPr>
        <p:txBody>
          <a:bodyPr>
            <a:normAutofit fontScale="90000"/>
          </a:bodyPr>
          <a:lstStyle/>
          <a:p>
            <a:r>
              <a:rPr lang="en-US" sz="4000" b="1" dirty="0"/>
              <a:t>AC/S (BACnet Gateway)</a:t>
            </a:r>
          </a:p>
        </p:txBody>
      </p:sp>
      <p:graphicFrame>
        <p:nvGraphicFramePr>
          <p:cNvPr id="4" name="Table 3">
            <a:extLst>
              <a:ext uri="{FF2B5EF4-FFF2-40B4-BE49-F238E27FC236}">
                <a16:creationId xmlns:a16="http://schemas.microsoft.com/office/drawing/2014/main" id="{1FC3D832-6D1F-463A-818E-551DDB9B4F52}"/>
              </a:ext>
            </a:extLst>
          </p:cNvPr>
          <p:cNvGraphicFramePr>
            <a:graphicFrameLocks noGrp="1"/>
          </p:cNvGraphicFramePr>
          <p:nvPr>
            <p:extLst>
              <p:ext uri="{D42A27DB-BD31-4B8C-83A1-F6EECF244321}">
                <p14:modId xmlns:p14="http://schemas.microsoft.com/office/powerpoint/2010/main" val="944471118"/>
              </p:ext>
            </p:extLst>
          </p:nvPr>
        </p:nvGraphicFramePr>
        <p:xfrm>
          <a:off x="838200" y="924128"/>
          <a:ext cx="10515600" cy="365760"/>
        </p:xfrm>
        <a:graphic>
          <a:graphicData uri="http://schemas.openxmlformats.org/drawingml/2006/table">
            <a:tbl>
              <a:tblPr/>
              <a:tblGrid>
                <a:gridCol w="208280">
                  <a:extLst>
                    <a:ext uri="{9D8B030D-6E8A-4147-A177-3AD203B41FA5}">
                      <a16:colId xmlns:a16="http://schemas.microsoft.com/office/drawing/2014/main" val="2018905567"/>
                    </a:ext>
                  </a:extLst>
                </a:gridCol>
                <a:gridCol w="10307320">
                  <a:extLst>
                    <a:ext uri="{9D8B030D-6E8A-4147-A177-3AD203B41FA5}">
                      <a16:colId xmlns:a16="http://schemas.microsoft.com/office/drawing/2014/main" val="1983836970"/>
                    </a:ext>
                  </a:extLst>
                </a:gridCol>
              </a:tblGrid>
              <a:tr h="0">
                <a:tc>
                  <a:txBody>
                    <a:bodyPr/>
                    <a:lstStyle/>
                    <a:p>
                      <a:endParaRPr lang="en-US" dirty="0"/>
                    </a:p>
                  </a:txBody>
                  <a:tcPr anchor="ctr">
                    <a:lnL>
                      <a:noFill/>
                    </a:lnL>
                    <a:lnR>
                      <a:noFill/>
                    </a:lnR>
                    <a:lnT>
                      <a:noFill/>
                    </a:lnT>
                    <a:lnB>
                      <a:noFill/>
                    </a:lnB>
                  </a:tcPr>
                </a:tc>
                <a:tc>
                  <a:txBody>
                    <a:bodyPr/>
                    <a:lstStyle/>
                    <a:p>
                      <a:r>
                        <a:rPr lang="en-US" dirty="0"/>
                        <a:t>D. Interface for logic automation and BACnet communication</a:t>
                      </a:r>
                    </a:p>
                  </a:txBody>
                  <a:tcPr anchor="ctr">
                    <a:lnL>
                      <a:noFill/>
                    </a:lnL>
                    <a:lnR>
                      <a:noFill/>
                    </a:lnR>
                    <a:lnT>
                      <a:noFill/>
                    </a:lnT>
                    <a:lnB>
                      <a:noFill/>
                    </a:lnB>
                  </a:tcPr>
                </a:tc>
                <a:extLst>
                  <a:ext uri="{0D108BD9-81ED-4DB2-BD59-A6C34878D82A}">
                    <a16:rowId xmlns:a16="http://schemas.microsoft.com/office/drawing/2014/main" val="2195139142"/>
                  </a:ext>
                </a:extLst>
              </a:tr>
            </a:tbl>
          </a:graphicData>
        </a:graphic>
      </p:graphicFrame>
      <p:pic>
        <p:nvPicPr>
          <p:cNvPr id="4098" name="Picture 2" descr="ABB AC/S1.2.1 Application Controller, BACnet, MDRC">
            <a:extLst>
              <a:ext uri="{FF2B5EF4-FFF2-40B4-BE49-F238E27FC236}">
                <a16:creationId xmlns:a16="http://schemas.microsoft.com/office/drawing/2014/main" id="{387DEAF6-AA9C-4106-A453-3A250FD83A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705" y="1249455"/>
            <a:ext cx="3593397" cy="359339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68B492F7-11EA-4211-B36D-E028FD7CA2B8}"/>
              </a:ext>
            </a:extLst>
          </p:cNvPr>
          <p:cNvPicPr>
            <a:picLocks noChangeAspect="1"/>
          </p:cNvPicPr>
          <p:nvPr/>
        </p:nvPicPr>
        <p:blipFill>
          <a:blip r:embed="rId3"/>
          <a:stretch>
            <a:fillRect/>
          </a:stretch>
        </p:blipFill>
        <p:spPr>
          <a:xfrm>
            <a:off x="8438095" y="1249455"/>
            <a:ext cx="3753905" cy="3888989"/>
          </a:xfrm>
          <a:prstGeom prst="rect">
            <a:avLst/>
          </a:prstGeom>
        </p:spPr>
      </p:pic>
      <p:sp>
        <p:nvSpPr>
          <p:cNvPr id="8" name="Rectangle 7">
            <a:extLst>
              <a:ext uri="{FF2B5EF4-FFF2-40B4-BE49-F238E27FC236}">
                <a16:creationId xmlns:a16="http://schemas.microsoft.com/office/drawing/2014/main" id="{8B095A4E-6F61-4841-8132-A0BBDB19D82F}"/>
              </a:ext>
            </a:extLst>
          </p:cNvPr>
          <p:cNvSpPr/>
          <p:nvPr/>
        </p:nvSpPr>
        <p:spPr>
          <a:xfrm>
            <a:off x="3446833" y="1249455"/>
            <a:ext cx="4782767" cy="3970318"/>
          </a:xfrm>
          <a:prstGeom prst="rect">
            <a:avLst/>
          </a:prstGeom>
        </p:spPr>
        <p:txBody>
          <a:bodyPr wrap="square">
            <a:spAutoFit/>
          </a:bodyPr>
          <a:lstStyle/>
          <a:p>
            <a:br>
              <a:rPr lang="en-US" dirty="0"/>
            </a:br>
            <a:r>
              <a:rPr lang="en-US" b="0" i="0" dirty="0">
                <a:solidFill>
                  <a:srgbClr val="212529"/>
                </a:solidFill>
                <a:effectLst/>
                <a:latin typeface="AbbVoice"/>
              </a:rPr>
              <a:t>Automation Controller with pre-defined Automation Modules for a holistic Heating, Ventilation and Air Conditioning (HVAC) Automation Solution from Central HVAC to Room Automation to meet the Energy Efficiencies Objectives like EN 15232 or LEED. Automation Modules for example Schedule, Set Point Calculation, Heat Curve Calculation, Data Logging and Device Monitoring. Own Automation Modules can be created by a graphical Logic Editor. The Controller has an automatic generated web based User Interface to monitor and manage the KNX System. </a:t>
            </a:r>
          </a:p>
        </p:txBody>
      </p:sp>
      <p:sp>
        <p:nvSpPr>
          <p:cNvPr id="9" name="Rectangle 8">
            <a:extLst>
              <a:ext uri="{FF2B5EF4-FFF2-40B4-BE49-F238E27FC236}">
                <a16:creationId xmlns:a16="http://schemas.microsoft.com/office/drawing/2014/main" id="{F4DBECDC-32C8-4C86-8DAC-DBF156D0736F}"/>
              </a:ext>
            </a:extLst>
          </p:cNvPr>
          <p:cNvSpPr/>
          <p:nvPr/>
        </p:nvSpPr>
        <p:spPr>
          <a:xfrm>
            <a:off x="706066" y="5141046"/>
            <a:ext cx="7640266" cy="1200329"/>
          </a:xfrm>
          <a:prstGeom prst="rect">
            <a:avLst/>
          </a:prstGeom>
        </p:spPr>
        <p:txBody>
          <a:bodyPr wrap="square">
            <a:spAutoFit/>
          </a:bodyPr>
          <a:lstStyle/>
          <a:p>
            <a:r>
              <a:rPr lang="en-US" b="0" i="0" dirty="0">
                <a:solidFill>
                  <a:srgbClr val="212529"/>
                </a:solidFill>
                <a:effectLst/>
                <a:latin typeface="AbbVoice"/>
              </a:rPr>
              <a:t>Built in BACnet/IP Gateway to connect the KNX System with Building Management Systems (BMS). Bidirectional data exchange between KNX and BACnet. The Engineering is done completely by the ETS. An additional external Software is not required</a:t>
            </a:r>
            <a:endParaRPr lang="en-US" dirty="0"/>
          </a:p>
        </p:txBody>
      </p:sp>
      <p:pic>
        <p:nvPicPr>
          <p:cNvPr id="10" name="Picture 9">
            <a:extLst>
              <a:ext uri="{FF2B5EF4-FFF2-40B4-BE49-F238E27FC236}">
                <a16:creationId xmlns:a16="http://schemas.microsoft.com/office/drawing/2014/main" id="{49499915-868E-4829-AEA6-54304F0BF06D}"/>
              </a:ext>
            </a:extLst>
          </p:cNvPr>
          <p:cNvPicPr>
            <a:picLocks noChangeAspect="1"/>
          </p:cNvPicPr>
          <p:nvPr/>
        </p:nvPicPr>
        <p:blipFill>
          <a:blip r:embed="rId4"/>
          <a:stretch>
            <a:fillRect/>
          </a:stretch>
        </p:blipFill>
        <p:spPr>
          <a:xfrm>
            <a:off x="8858249" y="4495800"/>
            <a:ext cx="2228850" cy="2362200"/>
          </a:xfrm>
          <a:prstGeom prst="rect">
            <a:avLst/>
          </a:prstGeom>
        </p:spPr>
      </p:pic>
    </p:spTree>
    <p:extLst>
      <p:ext uri="{BB962C8B-B14F-4D97-AF65-F5344CB8AC3E}">
        <p14:creationId xmlns:p14="http://schemas.microsoft.com/office/powerpoint/2010/main" val="1657664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E0221-C713-451A-85BF-3279FF3F16CA}"/>
              </a:ext>
            </a:extLst>
          </p:cNvPr>
          <p:cNvSpPr>
            <a:spLocks noGrp="1"/>
          </p:cNvSpPr>
          <p:nvPr>
            <p:ph type="title"/>
          </p:nvPr>
        </p:nvSpPr>
        <p:spPr>
          <a:xfrm>
            <a:off x="838200" y="365125"/>
            <a:ext cx="10515600" cy="559003"/>
          </a:xfrm>
          <a:effectLst>
            <a:outerShdw blurRad="50800" dist="38100" dir="2700000" algn="tl" rotWithShape="0">
              <a:prstClr val="black">
                <a:alpha val="40000"/>
              </a:prstClr>
            </a:outerShdw>
          </a:effectLst>
        </p:spPr>
        <p:txBody>
          <a:bodyPr>
            <a:normAutofit fontScale="90000"/>
          </a:bodyPr>
          <a:lstStyle/>
          <a:p>
            <a:r>
              <a:rPr lang="en-US" sz="4000" b="1" dirty="0"/>
              <a:t>6-Button Keypad SBR/U6.0.1</a:t>
            </a:r>
          </a:p>
        </p:txBody>
      </p:sp>
      <p:graphicFrame>
        <p:nvGraphicFramePr>
          <p:cNvPr id="4" name="Table 3">
            <a:extLst>
              <a:ext uri="{FF2B5EF4-FFF2-40B4-BE49-F238E27FC236}">
                <a16:creationId xmlns:a16="http://schemas.microsoft.com/office/drawing/2014/main" id="{1B2F3F82-3315-406C-8655-3DF41EE68992}"/>
              </a:ext>
            </a:extLst>
          </p:cNvPr>
          <p:cNvGraphicFramePr>
            <a:graphicFrameLocks noGrp="1"/>
          </p:cNvGraphicFramePr>
          <p:nvPr>
            <p:extLst>
              <p:ext uri="{D42A27DB-BD31-4B8C-83A1-F6EECF244321}">
                <p14:modId xmlns:p14="http://schemas.microsoft.com/office/powerpoint/2010/main" val="1142499055"/>
              </p:ext>
            </p:extLst>
          </p:nvPr>
        </p:nvGraphicFramePr>
        <p:xfrm>
          <a:off x="838200" y="924127"/>
          <a:ext cx="5002788" cy="408561"/>
        </p:xfrm>
        <a:graphic>
          <a:graphicData uri="http://schemas.openxmlformats.org/drawingml/2006/table">
            <a:tbl>
              <a:tblPr/>
              <a:tblGrid>
                <a:gridCol w="208280">
                  <a:extLst>
                    <a:ext uri="{9D8B030D-6E8A-4147-A177-3AD203B41FA5}">
                      <a16:colId xmlns:a16="http://schemas.microsoft.com/office/drawing/2014/main" val="603099006"/>
                    </a:ext>
                  </a:extLst>
                </a:gridCol>
                <a:gridCol w="4794508">
                  <a:extLst>
                    <a:ext uri="{9D8B030D-6E8A-4147-A177-3AD203B41FA5}">
                      <a16:colId xmlns:a16="http://schemas.microsoft.com/office/drawing/2014/main" val="287676131"/>
                    </a:ext>
                  </a:extLst>
                </a:gridCol>
              </a:tblGrid>
              <a:tr h="408561">
                <a:tc>
                  <a:txBody>
                    <a:bodyPr/>
                    <a:lstStyle/>
                    <a:p>
                      <a:endParaRPr lang="en-US" dirty="0"/>
                    </a:p>
                  </a:txBody>
                  <a:tcPr anchor="ctr">
                    <a:lnL>
                      <a:noFill/>
                    </a:lnL>
                    <a:lnR>
                      <a:noFill/>
                    </a:lnR>
                    <a:lnT>
                      <a:noFill/>
                    </a:lnT>
                    <a:lnB>
                      <a:noFill/>
                    </a:lnB>
                  </a:tcPr>
                </a:tc>
                <a:tc>
                  <a:txBody>
                    <a:bodyPr/>
                    <a:lstStyle/>
                    <a:p>
                      <a:r>
                        <a:rPr lang="en-US" dirty="0"/>
                        <a:t>E. Manual zone control and override functions</a:t>
                      </a:r>
                    </a:p>
                  </a:txBody>
                  <a:tcPr anchor="ctr">
                    <a:lnL>
                      <a:noFill/>
                    </a:lnL>
                    <a:lnR>
                      <a:noFill/>
                    </a:lnR>
                    <a:lnT>
                      <a:noFill/>
                    </a:lnT>
                    <a:lnB>
                      <a:noFill/>
                    </a:lnB>
                  </a:tcPr>
                </a:tc>
                <a:extLst>
                  <a:ext uri="{0D108BD9-81ED-4DB2-BD59-A6C34878D82A}">
                    <a16:rowId xmlns:a16="http://schemas.microsoft.com/office/drawing/2014/main" val="1393790273"/>
                  </a:ext>
                </a:extLst>
              </a:tr>
            </a:tbl>
          </a:graphicData>
        </a:graphic>
      </p:graphicFrame>
      <p:pic>
        <p:nvPicPr>
          <p:cNvPr id="5" name="Picture 4">
            <a:extLst>
              <a:ext uri="{FF2B5EF4-FFF2-40B4-BE49-F238E27FC236}">
                <a16:creationId xmlns:a16="http://schemas.microsoft.com/office/drawing/2014/main" id="{1D1E0E67-341A-4E87-8C15-6BEDA4D783C9}"/>
              </a:ext>
            </a:extLst>
          </p:cNvPr>
          <p:cNvPicPr>
            <a:picLocks noChangeAspect="1"/>
          </p:cNvPicPr>
          <p:nvPr/>
        </p:nvPicPr>
        <p:blipFill>
          <a:blip r:embed="rId2"/>
          <a:stretch>
            <a:fillRect/>
          </a:stretch>
        </p:blipFill>
        <p:spPr>
          <a:xfrm>
            <a:off x="982899" y="1332688"/>
            <a:ext cx="3086100" cy="3905250"/>
          </a:xfrm>
          <a:prstGeom prst="rect">
            <a:avLst/>
          </a:prstGeom>
        </p:spPr>
      </p:pic>
      <p:sp>
        <p:nvSpPr>
          <p:cNvPr id="6" name="Rectangle 5">
            <a:extLst>
              <a:ext uri="{FF2B5EF4-FFF2-40B4-BE49-F238E27FC236}">
                <a16:creationId xmlns:a16="http://schemas.microsoft.com/office/drawing/2014/main" id="{E2C169F8-0397-4AE6-B62B-3DA5C4BE57A8}"/>
              </a:ext>
            </a:extLst>
          </p:cNvPr>
          <p:cNvSpPr/>
          <p:nvPr/>
        </p:nvSpPr>
        <p:spPr>
          <a:xfrm>
            <a:off x="4213698" y="1445592"/>
            <a:ext cx="7741596" cy="2862322"/>
          </a:xfrm>
          <a:prstGeom prst="rect">
            <a:avLst/>
          </a:prstGeom>
        </p:spPr>
        <p:txBody>
          <a:bodyPr wrap="square">
            <a:spAutoFit/>
          </a:bodyPr>
          <a:lstStyle/>
          <a:p>
            <a:br>
              <a:rPr lang="en-US" dirty="0"/>
            </a:br>
            <a:r>
              <a:rPr lang="en-US" b="0" i="0" dirty="0">
                <a:solidFill>
                  <a:srgbClr val="212529"/>
                </a:solidFill>
                <a:effectLst/>
                <a:latin typeface="AbbVoice"/>
              </a:rPr>
              <a:t>Freely configurable multifunction control element. With integrated KNX bus coupler. With labelling field. Support of KNX functions through innovative </a:t>
            </a:r>
            <a:r>
              <a:rPr lang="en-US" b="0" i="0" dirty="0" err="1">
                <a:solidFill>
                  <a:srgbClr val="212529"/>
                </a:solidFill>
                <a:effectLst/>
                <a:latin typeface="AbbVoice"/>
              </a:rPr>
              <a:t>colour</a:t>
            </a:r>
            <a:r>
              <a:rPr lang="en-US" b="0" i="0" dirty="0">
                <a:solidFill>
                  <a:srgbClr val="212529"/>
                </a:solidFill>
                <a:effectLst/>
                <a:latin typeface="AbbVoice"/>
              </a:rPr>
              <a:t> concept (yellow=lighting, blue=blind, orange=RTC, magenta=scene and white=neutral/no function assigned) or standard illumination red/green. Push switch function: switching / dimming / blind / sending values / scenes etc. For activating heating, ventilation and fan coil actuators. Master/slave configuration. With base-load operation. The fan stage can be switched manually or in automatic mode. Class of temperature controller 1 Contribution to space heating energy efficiency 1,0%. Number of bus subscribers</a:t>
            </a:r>
          </a:p>
        </p:txBody>
      </p:sp>
    </p:spTree>
    <p:extLst>
      <p:ext uri="{BB962C8B-B14F-4D97-AF65-F5344CB8AC3E}">
        <p14:creationId xmlns:p14="http://schemas.microsoft.com/office/powerpoint/2010/main" val="2665152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D2944-39EA-4E0B-B450-A065B9E247F7}"/>
              </a:ext>
            </a:extLst>
          </p:cNvPr>
          <p:cNvSpPr>
            <a:spLocks noGrp="1"/>
          </p:cNvSpPr>
          <p:nvPr>
            <p:ph type="title"/>
          </p:nvPr>
        </p:nvSpPr>
        <p:spPr>
          <a:xfrm>
            <a:off x="838200" y="365126"/>
            <a:ext cx="10515600" cy="588186"/>
          </a:xfrm>
          <a:effectLst>
            <a:outerShdw blurRad="50800" dist="38100" dir="2700000" algn="tl" rotWithShape="0">
              <a:prstClr val="black">
                <a:alpha val="40000"/>
              </a:prstClr>
            </a:outerShdw>
          </a:effectLst>
        </p:spPr>
        <p:txBody>
          <a:bodyPr>
            <a:normAutofit fontScale="90000"/>
          </a:bodyPr>
          <a:lstStyle/>
          <a:p>
            <a:r>
              <a:rPr lang="en-US" sz="4000" b="1" dirty="0"/>
              <a:t>Working Principle</a:t>
            </a:r>
          </a:p>
        </p:txBody>
      </p:sp>
      <p:sp>
        <p:nvSpPr>
          <p:cNvPr id="4" name="Rectangle 1">
            <a:extLst>
              <a:ext uri="{FF2B5EF4-FFF2-40B4-BE49-F238E27FC236}">
                <a16:creationId xmlns:a16="http://schemas.microsoft.com/office/drawing/2014/main" id="{E4B47688-B800-4B2E-BD1B-3CAB412654AB}"/>
              </a:ext>
            </a:extLst>
          </p:cNvPr>
          <p:cNvSpPr>
            <a:spLocks noGrp="1" noChangeArrowheads="1"/>
          </p:cNvSpPr>
          <p:nvPr>
            <p:ph idx="1"/>
          </p:nvPr>
        </p:nvSpPr>
        <p:spPr bwMode="auto">
          <a:xfrm>
            <a:off x="1130030" y="1071595"/>
            <a:ext cx="6599884"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LF/O 1.2 Sensor</a:t>
            </a:r>
            <a:r>
              <a:rPr kumimoji="0" lang="en-US" altLang="en-US" sz="1800" b="0" i="0" u="none" strike="noStrike" cap="none" normalizeH="0" baseline="0" dirty="0">
                <a:ln>
                  <a:noFill/>
                </a:ln>
                <a:solidFill>
                  <a:schemeClr val="tx1"/>
                </a:solidFill>
                <a:effectLst/>
                <a:latin typeface="Arial" panose="020B0604020202020204" pitchFamily="34" charset="0"/>
              </a:rPr>
              <a:t> measures current ambient lux.</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HS/S 4.2.1 Controller</a:t>
            </a:r>
            <a:r>
              <a:rPr kumimoji="0" lang="en-US" altLang="en-US" sz="1800" b="0" i="0" u="none" strike="noStrike" cap="none" normalizeH="0" baseline="0" dirty="0">
                <a:ln>
                  <a:noFill/>
                </a:ln>
                <a:solidFill>
                  <a:schemeClr val="tx1"/>
                </a:solidFill>
                <a:effectLst/>
                <a:latin typeface="Arial" panose="020B0604020202020204" pitchFamily="34" charset="0"/>
              </a:rPr>
              <a:t> receives lux value </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b="1" dirty="0">
                <a:latin typeface="Arial" panose="020B0604020202020204" pitchFamily="34" charset="0"/>
              </a:rPr>
              <a:t>Ac/s 1.2.1 </a:t>
            </a:r>
            <a:r>
              <a:rPr kumimoji="0" lang="en-US" altLang="en-US" sz="1800" b="0" i="0" u="none" strike="noStrike" cap="none" normalizeH="0" baseline="0" dirty="0">
                <a:ln>
                  <a:noFill/>
                </a:ln>
                <a:solidFill>
                  <a:schemeClr val="tx1"/>
                </a:solidFill>
                <a:effectLst/>
                <a:latin typeface="Arial" panose="020B0604020202020204" pitchFamily="34" charset="0"/>
              </a:rPr>
              <a:t>processes logic.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If </a:t>
            </a:r>
            <a:r>
              <a:rPr kumimoji="0" lang="en-US" altLang="en-US" sz="1800" b="1" i="0" u="none" strike="noStrike" cap="none" normalizeH="0" baseline="0" dirty="0">
                <a:ln>
                  <a:noFill/>
                </a:ln>
                <a:solidFill>
                  <a:schemeClr val="tx1"/>
                </a:solidFill>
                <a:effectLst/>
                <a:latin typeface="Arial" panose="020B0604020202020204" pitchFamily="34" charset="0"/>
              </a:rPr>
              <a:t>Lux &lt; 90</a:t>
            </a:r>
            <a:r>
              <a:rPr kumimoji="0" lang="en-US" altLang="en-US" sz="1800" b="0" i="0" u="none" strike="noStrike" cap="none" normalizeH="0" baseline="0" dirty="0">
                <a:ln>
                  <a:noFill/>
                </a:ln>
                <a:solidFill>
                  <a:schemeClr val="tx1"/>
                </a:solidFill>
                <a:effectLst/>
                <a:latin typeface="Arial" panose="020B0604020202020204" pitchFamily="34" charset="0"/>
              </a:rPr>
              <a:t> → Lights </a:t>
            </a:r>
            <a:r>
              <a:rPr kumimoji="0" lang="en-US" altLang="en-US" sz="1800" b="1" i="0" u="none" strike="noStrike" cap="none" normalizeH="0" baseline="0" dirty="0">
                <a:ln>
                  <a:noFill/>
                </a:ln>
                <a:solidFill>
                  <a:schemeClr val="tx1"/>
                </a:solidFill>
                <a:effectLst/>
                <a:latin typeface="Arial" panose="020B0604020202020204" pitchFamily="34" charset="0"/>
              </a:rPr>
              <a:t>Turn 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If </a:t>
            </a:r>
            <a:r>
              <a:rPr kumimoji="0" lang="en-US" altLang="en-US" sz="1800" b="1" i="0" u="none" strike="noStrike" cap="none" normalizeH="0" baseline="0" dirty="0">
                <a:ln>
                  <a:noFill/>
                </a:ln>
                <a:solidFill>
                  <a:schemeClr val="tx1"/>
                </a:solidFill>
                <a:effectLst/>
                <a:latin typeface="Arial" panose="020B0604020202020204" pitchFamily="34" charset="0"/>
              </a:rPr>
              <a:t>Lux &gt; 90</a:t>
            </a:r>
            <a:r>
              <a:rPr kumimoji="0" lang="en-US" altLang="en-US" sz="1800" b="0" i="0" u="none" strike="noStrike" cap="none" normalizeH="0" baseline="0" dirty="0">
                <a:ln>
                  <a:noFill/>
                </a:ln>
                <a:solidFill>
                  <a:schemeClr val="tx1"/>
                </a:solidFill>
                <a:effectLst/>
                <a:latin typeface="Arial" panose="020B0604020202020204" pitchFamily="34" charset="0"/>
              </a:rPr>
              <a:t> → Lights </a:t>
            </a:r>
            <a:r>
              <a:rPr kumimoji="0" lang="en-US" altLang="en-US" sz="1800" b="1" i="0" u="none" strike="noStrike" cap="none" normalizeH="0" baseline="0" dirty="0">
                <a:ln>
                  <a:noFill/>
                </a:ln>
                <a:solidFill>
                  <a:schemeClr val="tx1"/>
                </a:solidFill>
                <a:effectLst/>
                <a:latin typeface="Arial" panose="020B0604020202020204" pitchFamily="34" charset="0"/>
              </a:rPr>
              <a:t>Turn OFF</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lvl="0" indent="0" eaLnBrk="0" fontAlgn="base" hangingPunct="0">
              <a:lnSpc>
                <a:spcPct val="100000"/>
              </a:lnSpc>
              <a:spcBef>
                <a:spcPct val="0"/>
              </a:spcBef>
              <a:spcAft>
                <a:spcPct val="0"/>
              </a:spcAft>
              <a:buFontTx/>
              <a:buChar char="•"/>
            </a:pPr>
            <a:r>
              <a:rPr kumimoji="0" lang="en-US" altLang="en-US" sz="1800" b="0" i="0" u="none" strike="noStrike" cap="none" normalizeH="0" baseline="0" dirty="0">
                <a:ln>
                  <a:noFill/>
                </a:ln>
                <a:solidFill>
                  <a:schemeClr val="tx1"/>
                </a:solidFill>
                <a:effectLst/>
                <a:latin typeface="Arial" panose="020B0604020202020204" pitchFamily="34" charset="0"/>
              </a:rPr>
              <a:t>System maintains target lux by automatically adjusting lighting</a:t>
            </a:r>
          </a:p>
        </p:txBody>
      </p:sp>
      <p:pic>
        <p:nvPicPr>
          <p:cNvPr id="5" name="Picture 4">
            <a:extLst>
              <a:ext uri="{FF2B5EF4-FFF2-40B4-BE49-F238E27FC236}">
                <a16:creationId xmlns:a16="http://schemas.microsoft.com/office/drawing/2014/main" id="{5D06CF9E-5C05-43BA-8E65-3250C07E3D17}"/>
              </a:ext>
            </a:extLst>
          </p:cNvPr>
          <p:cNvPicPr>
            <a:picLocks noChangeAspect="1"/>
          </p:cNvPicPr>
          <p:nvPr/>
        </p:nvPicPr>
        <p:blipFill>
          <a:blip r:embed="rId2"/>
          <a:stretch>
            <a:fillRect/>
          </a:stretch>
        </p:blipFill>
        <p:spPr>
          <a:xfrm>
            <a:off x="729707" y="2959454"/>
            <a:ext cx="761735" cy="958475"/>
          </a:xfrm>
          <a:prstGeom prst="rect">
            <a:avLst/>
          </a:prstGeom>
        </p:spPr>
      </p:pic>
      <p:pic>
        <p:nvPicPr>
          <p:cNvPr id="6" name="Picture 5">
            <a:extLst>
              <a:ext uri="{FF2B5EF4-FFF2-40B4-BE49-F238E27FC236}">
                <a16:creationId xmlns:a16="http://schemas.microsoft.com/office/drawing/2014/main" id="{314E9510-6631-4310-B633-CE45C84D596A}"/>
              </a:ext>
            </a:extLst>
          </p:cNvPr>
          <p:cNvPicPr>
            <a:picLocks noChangeAspect="1"/>
          </p:cNvPicPr>
          <p:nvPr/>
        </p:nvPicPr>
        <p:blipFill>
          <a:blip r:embed="rId2"/>
          <a:stretch>
            <a:fillRect/>
          </a:stretch>
        </p:blipFill>
        <p:spPr>
          <a:xfrm>
            <a:off x="729706" y="4165612"/>
            <a:ext cx="761735" cy="958475"/>
          </a:xfrm>
          <a:prstGeom prst="rect">
            <a:avLst/>
          </a:prstGeom>
        </p:spPr>
      </p:pic>
      <p:pic>
        <p:nvPicPr>
          <p:cNvPr id="7" name="Picture 6">
            <a:extLst>
              <a:ext uri="{FF2B5EF4-FFF2-40B4-BE49-F238E27FC236}">
                <a16:creationId xmlns:a16="http://schemas.microsoft.com/office/drawing/2014/main" id="{977137B9-7682-48A3-AE02-B13D9D9DEA44}"/>
              </a:ext>
            </a:extLst>
          </p:cNvPr>
          <p:cNvPicPr>
            <a:picLocks noChangeAspect="1"/>
          </p:cNvPicPr>
          <p:nvPr/>
        </p:nvPicPr>
        <p:blipFill>
          <a:blip r:embed="rId3"/>
          <a:stretch>
            <a:fillRect/>
          </a:stretch>
        </p:blipFill>
        <p:spPr>
          <a:xfrm>
            <a:off x="1968348" y="3457641"/>
            <a:ext cx="955145" cy="1187335"/>
          </a:xfrm>
          <a:prstGeom prst="rect">
            <a:avLst/>
          </a:prstGeom>
        </p:spPr>
      </p:pic>
      <p:cxnSp>
        <p:nvCxnSpPr>
          <p:cNvPr id="9" name="Straight Connector 8">
            <a:extLst>
              <a:ext uri="{FF2B5EF4-FFF2-40B4-BE49-F238E27FC236}">
                <a16:creationId xmlns:a16="http://schemas.microsoft.com/office/drawing/2014/main" id="{7191A5FC-75F7-4E96-8907-2920344BD9E5}"/>
              </a:ext>
            </a:extLst>
          </p:cNvPr>
          <p:cNvCxnSpPr/>
          <p:nvPr/>
        </p:nvCxnSpPr>
        <p:spPr>
          <a:xfrm>
            <a:off x="1702341" y="3438691"/>
            <a:ext cx="0" cy="1206158"/>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05F2870-995D-4788-A11D-715474596676}"/>
              </a:ext>
            </a:extLst>
          </p:cNvPr>
          <p:cNvCxnSpPr>
            <a:cxnSpLocks/>
          </p:cNvCxnSpPr>
          <p:nvPr/>
        </p:nvCxnSpPr>
        <p:spPr>
          <a:xfrm>
            <a:off x="1245141" y="3462469"/>
            <a:ext cx="457200"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9749AD0-CF28-433C-A5AC-465463B2E861}"/>
              </a:ext>
            </a:extLst>
          </p:cNvPr>
          <p:cNvCxnSpPr>
            <a:cxnSpLocks/>
          </p:cNvCxnSpPr>
          <p:nvPr/>
        </p:nvCxnSpPr>
        <p:spPr>
          <a:xfrm>
            <a:off x="1245141" y="4644849"/>
            <a:ext cx="457200"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1D07813-5B4E-484D-BD33-9B8B90C9D14F}"/>
              </a:ext>
            </a:extLst>
          </p:cNvPr>
          <p:cNvCxnSpPr>
            <a:cxnSpLocks/>
          </p:cNvCxnSpPr>
          <p:nvPr/>
        </p:nvCxnSpPr>
        <p:spPr>
          <a:xfrm>
            <a:off x="1702341" y="4165612"/>
            <a:ext cx="389106"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2" descr="ABB AC/S1.2.1 Application Controller, BACnet, MDRC">
            <a:extLst>
              <a:ext uri="{FF2B5EF4-FFF2-40B4-BE49-F238E27FC236}">
                <a16:creationId xmlns:a16="http://schemas.microsoft.com/office/drawing/2014/main" id="{2D8800FC-F6EF-4022-BB2E-D242494D14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2827" y="3479070"/>
            <a:ext cx="1404454" cy="1404454"/>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Straight Arrow Connector 18">
            <a:extLst>
              <a:ext uri="{FF2B5EF4-FFF2-40B4-BE49-F238E27FC236}">
                <a16:creationId xmlns:a16="http://schemas.microsoft.com/office/drawing/2014/main" id="{C50BD374-01B3-41CC-9AAC-8EB1469ECF51}"/>
              </a:ext>
            </a:extLst>
          </p:cNvPr>
          <p:cNvCxnSpPr>
            <a:cxnSpLocks/>
          </p:cNvCxnSpPr>
          <p:nvPr/>
        </p:nvCxnSpPr>
        <p:spPr>
          <a:xfrm>
            <a:off x="2795532" y="4165612"/>
            <a:ext cx="1367896" cy="15685"/>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B434E67E-2B2B-4D15-ABE6-4D2273C3285A}"/>
              </a:ext>
            </a:extLst>
          </p:cNvPr>
          <p:cNvSpPr/>
          <p:nvPr/>
        </p:nvSpPr>
        <p:spPr>
          <a:xfrm>
            <a:off x="4072427" y="4804713"/>
            <a:ext cx="1861704" cy="784830"/>
          </a:xfrm>
          <a:prstGeom prst="rect">
            <a:avLst/>
          </a:prstGeom>
        </p:spPr>
        <p:txBody>
          <a:bodyPr wrap="square">
            <a:spAutoFit/>
          </a:bodyPr>
          <a:lstStyle/>
          <a:p>
            <a:pPr lvl="0" eaLnBrk="0" fontAlgn="base" hangingPunct="0">
              <a:spcBef>
                <a:spcPct val="0"/>
              </a:spcBef>
              <a:spcAft>
                <a:spcPct val="0"/>
              </a:spcAft>
              <a:buFontTx/>
              <a:buChar char="•"/>
            </a:pPr>
            <a:r>
              <a:rPr lang="en-US" altLang="en-US" sz="900" dirty="0">
                <a:latin typeface="Arial" panose="020B0604020202020204" pitchFamily="34" charset="0"/>
              </a:rPr>
              <a:t>Processes Logic</a:t>
            </a:r>
          </a:p>
          <a:p>
            <a:pPr lvl="0" eaLnBrk="0" fontAlgn="base" hangingPunct="0">
              <a:spcBef>
                <a:spcPct val="0"/>
              </a:spcBef>
              <a:spcAft>
                <a:spcPct val="0"/>
              </a:spcAft>
              <a:buFontTx/>
              <a:buChar char="•"/>
            </a:pPr>
            <a:r>
              <a:rPr lang="en-US" altLang="en-US" sz="900" dirty="0">
                <a:latin typeface="Arial" panose="020B0604020202020204" pitchFamily="34" charset="0"/>
              </a:rPr>
              <a:t>AUTO/MANUAL</a:t>
            </a:r>
          </a:p>
          <a:p>
            <a:pPr lvl="0" eaLnBrk="0" fontAlgn="base" hangingPunct="0">
              <a:spcBef>
                <a:spcPct val="0"/>
              </a:spcBef>
              <a:spcAft>
                <a:spcPct val="0"/>
              </a:spcAft>
              <a:buFontTx/>
              <a:buChar char="•"/>
            </a:pPr>
            <a:r>
              <a:rPr lang="en-US" altLang="en-US" sz="900" dirty="0">
                <a:latin typeface="Arial" panose="020B0604020202020204" pitchFamily="34" charset="0"/>
              </a:rPr>
              <a:t>Schedule </a:t>
            </a:r>
          </a:p>
          <a:p>
            <a:pPr lvl="0" eaLnBrk="0" fontAlgn="base" hangingPunct="0">
              <a:spcBef>
                <a:spcPct val="0"/>
              </a:spcBef>
              <a:spcAft>
                <a:spcPct val="0"/>
              </a:spcAft>
              <a:buFontTx/>
              <a:buChar char="•"/>
            </a:pPr>
            <a:r>
              <a:rPr lang="en-US" altLang="en-US" sz="900" dirty="0">
                <a:latin typeface="Arial" panose="020B0604020202020204" pitchFamily="34" charset="0"/>
              </a:rPr>
              <a:t>If </a:t>
            </a:r>
            <a:r>
              <a:rPr lang="en-US" altLang="en-US" sz="900" b="1" dirty="0">
                <a:latin typeface="Arial" panose="020B0604020202020204" pitchFamily="34" charset="0"/>
              </a:rPr>
              <a:t>Lux &lt; 90</a:t>
            </a:r>
            <a:r>
              <a:rPr lang="en-US" altLang="en-US" sz="900" dirty="0">
                <a:latin typeface="Arial" panose="020B0604020202020204" pitchFamily="34" charset="0"/>
              </a:rPr>
              <a:t> → Lights </a:t>
            </a:r>
            <a:r>
              <a:rPr lang="en-US" altLang="en-US" sz="900" b="1" dirty="0">
                <a:latin typeface="Arial" panose="020B0604020202020204" pitchFamily="34" charset="0"/>
              </a:rPr>
              <a:t>Turn ON</a:t>
            </a:r>
            <a:endParaRPr lang="en-US" altLang="en-US" sz="900" dirty="0">
              <a:latin typeface="Arial" panose="020B0604020202020204" pitchFamily="34" charset="0"/>
            </a:endParaRPr>
          </a:p>
          <a:p>
            <a:pPr lvl="0" eaLnBrk="0" fontAlgn="base" hangingPunct="0">
              <a:spcBef>
                <a:spcPct val="0"/>
              </a:spcBef>
              <a:spcAft>
                <a:spcPct val="0"/>
              </a:spcAft>
              <a:buFontTx/>
              <a:buChar char="•"/>
            </a:pPr>
            <a:r>
              <a:rPr lang="en-US" altLang="en-US" sz="900" dirty="0">
                <a:latin typeface="Arial" panose="020B0604020202020204" pitchFamily="34" charset="0"/>
              </a:rPr>
              <a:t>If </a:t>
            </a:r>
            <a:r>
              <a:rPr lang="en-US" altLang="en-US" sz="900" b="1" dirty="0">
                <a:latin typeface="Arial" panose="020B0604020202020204" pitchFamily="34" charset="0"/>
              </a:rPr>
              <a:t>Lux &gt; 90</a:t>
            </a:r>
            <a:r>
              <a:rPr lang="en-US" altLang="en-US" sz="900" dirty="0">
                <a:latin typeface="Arial" panose="020B0604020202020204" pitchFamily="34" charset="0"/>
              </a:rPr>
              <a:t> → Lights </a:t>
            </a:r>
            <a:r>
              <a:rPr lang="en-US" altLang="en-US" sz="900" b="1" dirty="0">
                <a:latin typeface="Arial" panose="020B0604020202020204" pitchFamily="34" charset="0"/>
              </a:rPr>
              <a:t>Turn OFF</a:t>
            </a:r>
            <a:endParaRPr lang="en-US" altLang="en-US" sz="900" dirty="0">
              <a:latin typeface="Arial" panose="020B0604020202020204" pitchFamily="34" charset="0"/>
            </a:endParaRPr>
          </a:p>
        </p:txBody>
      </p:sp>
      <p:cxnSp>
        <p:nvCxnSpPr>
          <p:cNvPr id="22" name="Straight Arrow Connector 21">
            <a:extLst>
              <a:ext uri="{FF2B5EF4-FFF2-40B4-BE49-F238E27FC236}">
                <a16:creationId xmlns:a16="http://schemas.microsoft.com/office/drawing/2014/main" id="{213BC9F9-A5F9-452D-8388-20EF0D16C398}"/>
              </a:ext>
            </a:extLst>
          </p:cNvPr>
          <p:cNvCxnSpPr>
            <a:cxnSpLocks/>
          </p:cNvCxnSpPr>
          <p:nvPr/>
        </p:nvCxnSpPr>
        <p:spPr>
          <a:xfrm>
            <a:off x="5972783" y="3629458"/>
            <a:ext cx="291828"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4" name="Picture 2" descr="ABB SA/S12.16.5.2 Schaltaktor 12f.16A C-Last (2CDG110268R0011) Elektroshop  Wagner">
            <a:extLst>
              <a:ext uri="{FF2B5EF4-FFF2-40B4-BE49-F238E27FC236}">
                <a16:creationId xmlns:a16="http://schemas.microsoft.com/office/drawing/2014/main" id="{E5730DED-C882-40B8-AFF2-4A2B7EA48D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4613" y="3325341"/>
            <a:ext cx="1284051" cy="60823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ABB SA/S12.16.5.2 Schaltaktor 12f.16A C-Last (2CDG110268R0011) Elektroshop  Wagner">
            <a:extLst>
              <a:ext uri="{FF2B5EF4-FFF2-40B4-BE49-F238E27FC236}">
                <a16:creationId xmlns:a16="http://schemas.microsoft.com/office/drawing/2014/main" id="{D30D2F06-1E90-4DFE-8BC8-B35A8E5CCA9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4611" y="5382020"/>
            <a:ext cx="1284051" cy="608235"/>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ABB SA/S12.16.5.2 Schaltaktor 12f.16A C-Last (2CDG110268R0011) Elektroshop  Wagner">
            <a:extLst>
              <a:ext uri="{FF2B5EF4-FFF2-40B4-BE49-F238E27FC236}">
                <a16:creationId xmlns:a16="http://schemas.microsoft.com/office/drawing/2014/main" id="{BD3605A0-4E40-4833-930D-099BB72821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4612" y="4644849"/>
            <a:ext cx="1284051" cy="60823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ABB SA/S12.16.5.2 Schaltaktor 12f.16A C-Last (2CDG110268R0011) Elektroshop  Wagner">
            <a:extLst>
              <a:ext uri="{FF2B5EF4-FFF2-40B4-BE49-F238E27FC236}">
                <a16:creationId xmlns:a16="http://schemas.microsoft.com/office/drawing/2014/main" id="{46F5C099-FE2E-4295-878C-9051CB7A5E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4612" y="3985095"/>
            <a:ext cx="1284051" cy="608235"/>
          </a:xfrm>
          <a:prstGeom prst="rect">
            <a:avLst/>
          </a:prstGeom>
          <a:noFill/>
          <a:extLst>
            <a:ext uri="{909E8E84-426E-40DD-AFC4-6F175D3DCCD1}">
              <a14:hiddenFill xmlns:a14="http://schemas.microsoft.com/office/drawing/2010/main">
                <a:solidFill>
                  <a:srgbClr val="FFFFFF"/>
                </a:solidFill>
              </a14:hiddenFill>
            </a:ext>
          </a:extLst>
        </p:spPr>
      </p:pic>
      <p:cxnSp>
        <p:nvCxnSpPr>
          <p:cNvPr id="31" name="Straight Arrow Connector 30">
            <a:extLst>
              <a:ext uri="{FF2B5EF4-FFF2-40B4-BE49-F238E27FC236}">
                <a16:creationId xmlns:a16="http://schemas.microsoft.com/office/drawing/2014/main" id="{B37ADE3B-DEA9-4D9D-BEAB-DB26515E8273}"/>
              </a:ext>
            </a:extLst>
          </p:cNvPr>
          <p:cNvCxnSpPr>
            <a:cxnSpLocks/>
          </p:cNvCxnSpPr>
          <p:nvPr/>
        </p:nvCxnSpPr>
        <p:spPr>
          <a:xfrm>
            <a:off x="5979267" y="4289212"/>
            <a:ext cx="291828"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184E871D-5199-4FC7-955E-E69D2B73BCC7}"/>
              </a:ext>
            </a:extLst>
          </p:cNvPr>
          <p:cNvCxnSpPr>
            <a:cxnSpLocks/>
          </p:cNvCxnSpPr>
          <p:nvPr/>
        </p:nvCxnSpPr>
        <p:spPr>
          <a:xfrm>
            <a:off x="5985753" y="4948966"/>
            <a:ext cx="291828"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CFAB6751-6F4F-4950-A9C5-76FBEC5568E7}"/>
              </a:ext>
            </a:extLst>
          </p:cNvPr>
          <p:cNvCxnSpPr>
            <a:cxnSpLocks/>
          </p:cNvCxnSpPr>
          <p:nvPr/>
        </p:nvCxnSpPr>
        <p:spPr>
          <a:xfrm>
            <a:off x="5985753" y="5654753"/>
            <a:ext cx="291828"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F0AAE73-04D3-4CAB-B4E9-BC265D04E8FD}"/>
              </a:ext>
            </a:extLst>
          </p:cNvPr>
          <p:cNvCxnSpPr>
            <a:cxnSpLocks/>
          </p:cNvCxnSpPr>
          <p:nvPr/>
        </p:nvCxnSpPr>
        <p:spPr>
          <a:xfrm>
            <a:off x="5972783" y="3617029"/>
            <a:ext cx="0" cy="2037724"/>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9C38C92-C394-4B13-A86D-EF3D7F339C00}"/>
              </a:ext>
            </a:extLst>
          </p:cNvPr>
          <p:cNvCxnSpPr>
            <a:cxnSpLocks/>
          </p:cNvCxnSpPr>
          <p:nvPr/>
        </p:nvCxnSpPr>
        <p:spPr>
          <a:xfrm>
            <a:off x="5097294" y="4165612"/>
            <a:ext cx="888459"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pic>
        <p:nvPicPr>
          <p:cNvPr id="6147" name="Picture 3" descr="ABB 10K MCB 16A SP MCB Single Pole C Curve (Pack of 1) - SW201M-C16 :  Amazon.in: Home Improvement">
            <a:extLst>
              <a:ext uri="{FF2B5EF4-FFF2-40B4-BE49-F238E27FC236}">
                <a16:creationId xmlns:a16="http://schemas.microsoft.com/office/drawing/2014/main" id="{6E799A1C-3766-451D-941A-408AA61552B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41733" y="3286153"/>
            <a:ext cx="647423" cy="647423"/>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3" descr="ABB 10K MCB 16A SP MCB Single Pole C Curve (Pack of 1) - SW201M-C16 :  Amazon.in: Home Improvement">
            <a:extLst>
              <a:ext uri="{FF2B5EF4-FFF2-40B4-BE49-F238E27FC236}">
                <a16:creationId xmlns:a16="http://schemas.microsoft.com/office/drawing/2014/main" id="{EC76F0C8-626D-445D-B864-2150237D195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56540" y="3917929"/>
            <a:ext cx="647423" cy="647423"/>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3" descr="ABB 10K MCB 16A SP MCB Single Pole C Curve (Pack of 1) - SW201M-C16 :  Amazon.in: Home Improvement">
            <a:extLst>
              <a:ext uri="{FF2B5EF4-FFF2-40B4-BE49-F238E27FC236}">
                <a16:creationId xmlns:a16="http://schemas.microsoft.com/office/drawing/2014/main" id="{AB82B816-9032-4F9C-89D4-0A51CEC0731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56540" y="4549705"/>
            <a:ext cx="647423" cy="647423"/>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3" descr="ABB 10K MCB 16A SP MCB Single Pole C Curve (Pack of 1) - SW201M-C16 :  Amazon.in: Home Improvement">
            <a:extLst>
              <a:ext uri="{FF2B5EF4-FFF2-40B4-BE49-F238E27FC236}">
                <a16:creationId xmlns:a16="http://schemas.microsoft.com/office/drawing/2014/main" id="{238F0601-46F6-4E0B-BBC8-23903B9D541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38517" y="5253084"/>
            <a:ext cx="647423" cy="647423"/>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5" descr="PE 100W Halogen 01 Flood Light Outdoor Lamp">
            <a:extLst>
              <a:ext uri="{FF2B5EF4-FFF2-40B4-BE49-F238E27FC236}">
                <a16:creationId xmlns:a16="http://schemas.microsoft.com/office/drawing/2014/main" id="{DF614C01-149A-4EB0-9301-1787458A278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731575" y="5354381"/>
            <a:ext cx="579147" cy="608236"/>
          </a:xfrm>
          <a:prstGeom prst="rect">
            <a:avLst/>
          </a:prstGeom>
          <a:noFill/>
          <a:extLst>
            <a:ext uri="{909E8E84-426E-40DD-AFC4-6F175D3DCCD1}">
              <a14:hiddenFill xmlns:a14="http://schemas.microsoft.com/office/drawing/2010/main">
                <a:solidFill>
                  <a:srgbClr val="FFFFFF"/>
                </a:solidFill>
              </a14:hiddenFill>
            </a:ext>
          </a:extLst>
        </p:spPr>
      </p:pic>
      <p:cxnSp>
        <p:nvCxnSpPr>
          <p:cNvPr id="47" name="Straight Arrow Connector 46">
            <a:extLst>
              <a:ext uri="{FF2B5EF4-FFF2-40B4-BE49-F238E27FC236}">
                <a16:creationId xmlns:a16="http://schemas.microsoft.com/office/drawing/2014/main" id="{01156FC1-A30D-49C9-A1F1-1E83A9C9BC5E}"/>
              </a:ext>
            </a:extLst>
          </p:cNvPr>
          <p:cNvCxnSpPr>
            <a:cxnSpLocks/>
          </p:cNvCxnSpPr>
          <p:nvPr/>
        </p:nvCxnSpPr>
        <p:spPr>
          <a:xfrm>
            <a:off x="7548662" y="3656440"/>
            <a:ext cx="749032"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0D856FBE-F083-463A-AAA8-83742005C3CD}"/>
              </a:ext>
            </a:extLst>
          </p:cNvPr>
          <p:cNvCxnSpPr>
            <a:cxnSpLocks/>
          </p:cNvCxnSpPr>
          <p:nvPr/>
        </p:nvCxnSpPr>
        <p:spPr>
          <a:xfrm>
            <a:off x="7548662" y="4313993"/>
            <a:ext cx="749032"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94FA3FB-D139-4D05-B627-4BF6F9666605}"/>
              </a:ext>
            </a:extLst>
          </p:cNvPr>
          <p:cNvCxnSpPr>
            <a:cxnSpLocks/>
          </p:cNvCxnSpPr>
          <p:nvPr/>
        </p:nvCxnSpPr>
        <p:spPr>
          <a:xfrm>
            <a:off x="7548662" y="4888470"/>
            <a:ext cx="749032"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C8741926-101E-4AE6-98F4-6299FA93ECE0}"/>
              </a:ext>
            </a:extLst>
          </p:cNvPr>
          <p:cNvCxnSpPr>
            <a:cxnSpLocks/>
          </p:cNvCxnSpPr>
          <p:nvPr/>
        </p:nvCxnSpPr>
        <p:spPr>
          <a:xfrm>
            <a:off x="7548662" y="5654753"/>
            <a:ext cx="749032"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504029AC-8E09-4675-9EAA-2EEEDCA10FBA}"/>
              </a:ext>
            </a:extLst>
          </p:cNvPr>
          <p:cNvCxnSpPr>
            <a:cxnSpLocks/>
            <a:endCxn id="72" idx="1"/>
          </p:cNvCxnSpPr>
          <p:nvPr/>
        </p:nvCxnSpPr>
        <p:spPr>
          <a:xfrm flipV="1">
            <a:off x="8596007" y="3289494"/>
            <a:ext cx="2248386" cy="33286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E6184C5A-868D-4DD0-8916-3E741F6BF097}"/>
              </a:ext>
            </a:extLst>
          </p:cNvPr>
          <p:cNvCxnSpPr>
            <a:cxnSpLocks/>
            <a:endCxn id="70" idx="1"/>
          </p:cNvCxnSpPr>
          <p:nvPr/>
        </p:nvCxnSpPr>
        <p:spPr>
          <a:xfrm flipV="1">
            <a:off x="8624875" y="4009875"/>
            <a:ext cx="2134049" cy="255258"/>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E4617581-D111-47BF-B59D-7199625A3C35}"/>
              </a:ext>
            </a:extLst>
          </p:cNvPr>
          <p:cNvCxnSpPr>
            <a:cxnSpLocks/>
            <a:endCxn id="68" idx="1"/>
          </p:cNvCxnSpPr>
          <p:nvPr/>
        </p:nvCxnSpPr>
        <p:spPr>
          <a:xfrm flipV="1">
            <a:off x="8610440" y="4742126"/>
            <a:ext cx="2129660" cy="84716"/>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2F6A5001-C645-4523-B5CA-46AAE5755308}"/>
              </a:ext>
            </a:extLst>
          </p:cNvPr>
          <p:cNvCxnSpPr>
            <a:cxnSpLocks/>
            <a:endCxn id="46" idx="1"/>
          </p:cNvCxnSpPr>
          <p:nvPr/>
        </p:nvCxnSpPr>
        <p:spPr>
          <a:xfrm>
            <a:off x="8610440" y="5658499"/>
            <a:ext cx="2121135" cy="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749EDB8D-E912-44CF-8BAF-6A85DD671E26}"/>
              </a:ext>
            </a:extLst>
          </p:cNvPr>
          <p:cNvSpPr/>
          <p:nvPr/>
        </p:nvSpPr>
        <p:spPr>
          <a:xfrm>
            <a:off x="6264610" y="6058277"/>
            <a:ext cx="1284051" cy="375836"/>
          </a:xfrm>
          <a:prstGeom prst="rect">
            <a:avLst/>
          </a:prstGeom>
        </p:spPr>
        <p:txBody>
          <a:bodyPr wrap="square">
            <a:spAutoFit/>
          </a:bodyPr>
          <a:lstStyle/>
          <a:p>
            <a:r>
              <a:rPr lang="en-US" altLang="en-US" dirty="0">
                <a:latin typeface="Arial" panose="020B0604020202020204" pitchFamily="34" charset="0"/>
              </a:rPr>
              <a:t>Controls </a:t>
            </a:r>
            <a:endParaRPr lang="en-US" dirty="0"/>
          </a:p>
        </p:txBody>
      </p:sp>
      <p:sp>
        <p:nvSpPr>
          <p:cNvPr id="61" name="Rectangle 60">
            <a:extLst>
              <a:ext uri="{FF2B5EF4-FFF2-40B4-BE49-F238E27FC236}">
                <a16:creationId xmlns:a16="http://schemas.microsoft.com/office/drawing/2014/main" id="{AE1E9D36-0D90-417A-A97F-6B8C2F15E46E}"/>
              </a:ext>
            </a:extLst>
          </p:cNvPr>
          <p:cNvSpPr/>
          <p:nvPr/>
        </p:nvSpPr>
        <p:spPr>
          <a:xfrm>
            <a:off x="4163428" y="5826371"/>
            <a:ext cx="1284051" cy="375836"/>
          </a:xfrm>
          <a:prstGeom prst="rect">
            <a:avLst/>
          </a:prstGeom>
        </p:spPr>
        <p:txBody>
          <a:bodyPr wrap="square">
            <a:spAutoFit/>
          </a:bodyPr>
          <a:lstStyle/>
          <a:p>
            <a:r>
              <a:rPr lang="en-US" altLang="en-US" dirty="0">
                <a:latin typeface="Arial" panose="020B0604020202020204" pitchFamily="34" charset="0"/>
              </a:rPr>
              <a:t>Process </a:t>
            </a:r>
            <a:endParaRPr lang="en-US" dirty="0"/>
          </a:p>
        </p:txBody>
      </p:sp>
      <p:sp>
        <p:nvSpPr>
          <p:cNvPr id="62" name="Rectangle 61">
            <a:extLst>
              <a:ext uri="{FF2B5EF4-FFF2-40B4-BE49-F238E27FC236}">
                <a16:creationId xmlns:a16="http://schemas.microsoft.com/office/drawing/2014/main" id="{CF78CDF1-243A-4C68-BB5A-E65457B54D77}"/>
              </a:ext>
            </a:extLst>
          </p:cNvPr>
          <p:cNvSpPr/>
          <p:nvPr/>
        </p:nvSpPr>
        <p:spPr>
          <a:xfrm>
            <a:off x="1939859" y="4633968"/>
            <a:ext cx="1284051" cy="307777"/>
          </a:xfrm>
          <a:prstGeom prst="rect">
            <a:avLst/>
          </a:prstGeom>
        </p:spPr>
        <p:txBody>
          <a:bodyPr wrap="square">
            <a:spAutoFit/>
          </a:bodyPr>
          <a:lstStyle/>
          <a:p>
            <a:r>
              <a:rPr lang="en-US" altLang="en-US" sz="1400" dirty="0">
                <a:latin typeface="Arial" panose="020B0604020202020204" pitchFamily="34" charset="0"/>
              </a:rPr>
              <a:t>Lux Measure </a:t>
            </a:r>
            <a:endParaRPr lang="en-US" sz="1400" dirty="0"/>
          </a:p>
        </p:txBody>
      </p:sp>
      <p:sp>
        <p:nvSpPr>
          <p:cNvPr id="63" name="Rectangle 62">
            <a:extLst>
              <a:ext uri="{FF2B5EF4-FFF2-40B4-BE49-F238E27FC236}">
                <a16:creationId xmlns:a16="http://schemas.microsoft.com/office/drawing/2014/main" id="{3C874842-C147-4A2A-A812-2790D5652C15}"/>
              </a:ext>
            </a:extLst>
          </p:cNvPr>
          <p:cNvSpPr/>
          <p:nvPr/>
        </p:nvSpPr>
        <p:spPr>
          <a:xfrm>
            <a:off x="425370" y="5147864"/>
            <a:ext cx="1284051" cy="307777"/>
          </a:xfrm>
          <a:prstGeom prst="rect">
            <a:avLst/>
          </a:prstGeom>
        </p:spPr>
        <p:txBody>
          <a:bodyPr wrap="square">
            <a:spAutoFit/>
          </a:bodyPr>
          <a:lstStyle/>
          <a:p>
            <a:r>
              <a:rPr lang="en-US" altLang="en-US" sz="1400" dirty="0">
                <a:latin typeface="Arial" panose="020B0604020202020204" pitchFamily="34" charset="0"/>
              </a:rPr>
              <a:t>Lux Sensors</a:t>
            </a:r>
            <a:endParaRPr lang="en-US" sz="1400" dirty="0"/>
          </a:p>
        </p:txBody>
      </p:sp>
      <p:sp>
        <p:nvSpPr>
          <p:cNvPr id="64" name="Rectangle 63">
            <a:extLst>
              <a:ext uri="{FF2B5EF4-FFF2-40B4-BE49-F238E27FC236}">
                <a16:creationId xmlns:a16="http://schemas.microsoft.com/office/drawing/2014/main" id="{2D2EE940-40A9-4E46-93E4-AB4802A385DE}"/>
              </a:ext>
            </a:extLst>
          </p:cNvPr>
          <p:cNvSpPr/>
          <p:nvPr/>
        </p:nvSpPr>
        <p:spPr>
          <a:xfrm>
            <a:off x="7923178" y="6070260"/>
            <a:ext cx="1639111" cy="307777"/>
          </a:xfrm>
          <a:prstGeom prst="rect">
            <a:avLst/>
          </a:prstGeom>
        </p:spPr>
        <p:txBody>
          <a:bodyPr wrap="square">
            <a:spAutoFit/>
          </a:bodyPr>
          <a:lstStyle/>
          <a:p>
            <a:r>
              <a:rPr lang="en-US" altLang="en-US" sz="1400" dirty="0">
                <a:latin typeface="Arial" panose="020B0604020202020204" pitchFamily="34" charset="0"/>
              </a:rPr>
              <a:t>MCB protection</a:t>
            </a:r>
            <a:endParaRPr lang="en-US" sz="1400" dirty="0"/>
          </a:p>
        </p:txBody>
      </p:sp>
      <p:sp>
        <p:nvSpPr>
          <p:cNvPr id="65" name="Rectangle 64">
            <a:extLst>
              <a:ext uri="{FF2B5EF4-FFF2-40B4-BE49-F238E27FC236}">
                <a16:creationId xmlns:a16="http://schemas.microsoft.com/office/drawing/2014/main" id="{AD3CD68F-ABBB-48D1-8EE5-2DD047668912}"/>
              </a:ext>
            </a:extLst>
          </p:cNvPr>
          <p:cNvSpPr/>
          <p:nvPr/>
        </p:nvSpPr>
        <p:spPr>
          <a:xfrm>
            <a:off x="10499692" y="6115332"/>
            <a:ext cx="1639111" cy="307777"/>
          </a:xfrm>
          <a:prstGeom prst="rect">
            <a:avLst/>
          </a:prstGeom>
        </p:spPr>
        <p:txBody>
          <a:bodyPr wrap="square">
            <a:spAutoFit/>
          </a:bodyPr>
          <a:lstStyle/>
          <a:p>
            <a:r>
              <a:rPr lang="en-US" altLang="en-US" sz="1400" dirty="0">
                <a:latin typeface="Arial" panose="020B0604020202020204" pitchFamily="34" charset="0"/>
              </a:rPr>
              <a:t>Loads</a:t>
            </a:r>
            <a:endParaRPr lang="en-US" sz="1400" dirty="0"/>
          </a:p>
        </p:txBody>
      </p:sp>
      <p:pic>
        <p:nvPicPr>
          <p:cNvPr id="68" name="Picture 5" descr="PE 100W Halogen 01 Flood Light Outdoor Lamp">
            <a:extLst>
              <a:ext uri="{FF2B5EF4-FFF2-40B4-BE49-F238E27FC236}">
                <a16:creationId xmlns:a16="http://schemas.microsoft.com/office/drawing/2014/main" id="{D88564DD-F37F-45A4-A9CA-D914353A089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740100" y="4438008"/>
            <a:ext cx="579147" cy="608236"/>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5" descr="PE 100W Halogen 01 Flood Light Outdoor Lamp">
            <a:extLst>
              <a:ext uri="{FF2B5EF4-FFF2-40B4-BE49-F238E27FC236}">
                <a16:creationId xmlns:a16="http://schemas.microsoft.com/office/drawing/2014/main" id="{0FC2A708-2A0A-41E1-8B29-E8A76D4BF4B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758924" y="3705757"/>
            <a:ext cx="579147" cy="608236"/>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5" descr="PE 100W Halogen 01 Flood Light Outdoor Lamp">
            <a:extLst>
              <a:ext uri="{FF2B5EF4-FFF2-40B4-BE49-F238E27FC236}">
                <a16:creationId xmlns:a16="http://schemas.microsoft.com/office/drawing/2014/main" id="{B9B9DB09-0E39-490A-8368-CB8BD363424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844393" y="2985376"/>
            <a:ext cx="579147" cy="608236"/>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77">
            <a:extLst>
              <a:ext uri="{FF2B5EF4-FFF2-40B4-BE49-F238E27FC236}">
                <a16:creationId xmlns:a16="http://schemas.microsoft.com/office/drawing/2014/main" id="{3E125DF9-09F6-4E4F-9C7A-0FE4F0240F26}"/>
              </a:ext>
            </a:extLst>
          </p:cNvPr>
          <p:cNvPicPr>
            <a:picLocks noChangeAspect="1"/>
          </p:cNvPicPr>
          <p:nvPr/>
        </p:nvPicPr>
        <p:blipFill>
          <a:blip r:embed="rId8"/>
          <a:stretch>
            <a:fillRect/>
          </a:stretch>
        </p:blipFill>
        <p:spPr>
          <a:xfrm>
            <a:off x="1876438" y="5686137"/>
            <a:ext cx="593519" cy="670228"/>
          </a:xfrm>
          <a:prstGeom prst="rect">
            <a:avLst/>
          </a:prstGeom>
        </p:spPr>
      </p:pic>
      <p:cxnSp>
        <p:nvCxnSpPr>
          <p:cNvPr id="81" name="Straight Connector 80">
            <a:extLst>
              <a:ext uri="{FF2B5EF4-FFF2-40B4-BE49-F238E27FC236}">
                <a16:creationId xmlns:a16="http://schemas.microsoft.com/office/drawing/2014/main" id="{577BABAB-335E-43AA-87DF-498C016889A4}"/>
              </a:ext>
            </a:extLst>
          </p:cNvPr>
          <p:cNvCxnSpPr>
            <a:cxnSpLocks/>
          </p:cNvCxnSpPr>
          <p:nvPr/>
        </p:nvCxnSpPr>
        <p:spPr>
          <a:xfrm>
            <a:off x="3566809" y="4175862"/>
            <a:ext cx="0" cy="193947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E9AA356A-CE5E-4A04-B2ED-0342607EEA7B}"/>
              </a:ext>
            </a:extLst>
          </p:cNvPr>
          <p:cNvCxnSpPr>
            <a:cxnSpLocks/>
          </p:cNvCxnSpPr>
          <p:nvPr/>
        </p:nvCxnSpPr>
        <p:spPr>
          <a:xfrm>
            <a:off x="2466293" y="6058277"/>
            <a:ext cx="1100516" cy="11983"/>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88" name="Rectangle 87">
            <a:extLst>
              <a:ext uri="{FF2B5EF4-FFF2-40B4-BE49-F238E27FC236}">
                <a16:creationId xmlns:a16="http://schemas.microsoft.com/office/drawing/2014/main" id="{3497BBD3-EA50-4BC1-9EDC-120329181266}"/>
              </a:ext>
            </a:extLst>
          </p:cNvPr>
          <p:cNvSpPr/>
          <p:nvPr/>
        </p:nvSpPr>
        <p:spPr>
          <a:xfrm>
            <a:off x="1702341" y="6398861"/>
            <a:ext cx="1284051" cy="307777"/>
          </a:xfrm>
          <a:prstGeom prst="rect">
            <a:avLst/>
          </a:prstGeom>
        </p:spPr>
        <p:txBody>
          <a:bodyPr wrap="square">
            <a:spAutoFit/>
          </a:bodyPr>
          <a:lstStyle/>
          <a:p>
            <a:r>
              <a:rPr lang="en-US" altLang="en-US" sz="1400" dirty="0" err="1">
                <a:latin typeface="Arial" panose="020B0604020202020204" pitchFamily="34" charset="0"/>
              </a:rPr>
              <a:t>KeyPad</a:t>
            </a:r>
            <a:endParaRPr lang="en-US" sz="1400" dirty="0"/>
          </a:p>
        </p:txBody>
      </p:sp>
    </p:spTree>
    <p:extLst>
      <p:ext uri="{BB962C8B-B14F-4D97-AF65-F5344CB8AC3E}">
        <p14:creationId xmlns:p14="http://schemas.microsoft.com/office/powerpoint/2010/main" val="16899995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3CC0F-66EA-48F7-B6B3-FB192D86E9B9}"/>
              </a:ext>
            </a:extLst>
          </p:cNvPr>
          <p:cNvSpPr>
            <a:spLocks noGrp="1"/>
          </p:cNvSpPr>
          <p:nvPr>
            <p:ph type="title"/>
          </p:nvPr>
        </p:nvSpPr>
        <p:spPr>
          <a:xfrm>
            <a:off x="838200" y="822325"/>
            <a:ext cx="10515600" cy="199079"/>
          </a:xfrm>
          <a:effectLst>
            <a:outerShdw blurRad="50800" dist="38100" dir="2700000" algn="tl" rotWithShape="0">
              <a:prstClr val="black">
                <a:alpha val="40000"/>
              </a:prstClr>
            </a:outerShdw>
          </a:effectLst>
        </p:spPr>
        <p:txBody>
          <a:bodyPr>
            <a:normAutofit fontScale="90000"/>
          </a:bodyPr>
          <a:lstStyle/>
          <a:p>
            <a:r>
              <a:rPr lang="en-US" b="1" dirty="0"/>
              <a:t> Control Logic Overview</a:t>
            </a:r>
            <a:br>
              <a:rPr lang="en-US" b="1" dirty="0"/>
            </a:br>
            <a:endParaRPr lang="en-US" dirty="0"/>
          </a:p>
        </p:txBody>
      </p:sp>
      <p:sp>
        <p:nvSpPr>
          <p:cNvPr id="3" name="Content Placeholder 2">
            <a:extLst>
              <a:ext uri="{FF2B5EF4-FFF2-40B4-BE49-F238E27FC236}">
                <a16:creationId xmlns:a16="http://schemas.microsoft.com/office/drawing/2014/main" id="{37AEEC82-5C6D-4E0C-AD1C-10FF05D8449E}"/>
              </a:ext>
            </a:extLst>
          </p:cNvPr>
          <p:cNvSpPr>
            <a:spLocks noGrp="1"/>
          </p:cNvSpPr>
          <p:nvPr>
            <p:ph idx="1"/>
          </p:nvPr>
        </p:nvSpPr>
        <p:spPr>
          <a:xfrm>
            <a:off x="1068422" y="1138136"/>
            <a:ext cx="5027578" cy="2407596"/>
          </a:xfrm>
        </p:spPr>
        <p:txBody>
          <a:bodyPr>
            <a:normAutofit/>
          </a:bodyPr>
          <a:lstStyle/>
          <a:p>
            <a:r>
              <a:rPr lang="en-US" sz="1600" b="1" dirty="0"/>
              <a:t>Lux-based Control:</a:t>
            </a:r>
            <a:br>
              <a:rPr lang="en-US" sz="1600" dirty="0"/>
            </a:br>
            <a:r>
              <a:rPr lang="en-US" sz="1600" dirty="0"/>
              <a:t>Lights ON/OFF depending on measured lux value.</a:t>
            </a:r>
          </a:p>
          <a:p>
            <a:r>
              <a:rPr lang="en-US" sz="1600" b="1" dirty="0"/>
              <a:t>Auto / Manual Mode:</a:t>
            </a:r>
            <a:endParaRPr lang="en-US" sz="1600" dirty="0"/>
          </a:p>
          <a:p>
            <a:pPr lvl="1"/>
            <a:r>
              <a:rPr lang="en-US" sz="1400" i="1" dirty="0"/>
              <a:t>Auto Mode:</a:t>
            </a:r>
            <a:r>
              <a:rPr lang="en-US" sz="1400" dirty="0"/>
              <a:t> System runs by lux logic.</a:t>
            </a:r>
          </a:p>
          <a:p>
            <a:pPr lvl="1"/>
            <a:r>
              <a:rPr lang="en-US" sz="1400" i="1" dirty="0"/>
              <a:t>Manual Mode:</a:t>
            </a:r>
            <a:r>
              <a:rPr lang="en-US" sz="1400" dirty="0"/>
              <a:t> User overrides logic using keypad.</a:t>
            </a:r>
          </a:p>
          <a:p>
            <a:r>
              <a:rPr lang="en-US" sz="1600" b="1" dirty="0"/>
              <a:t>Schedule Logic:</a:t>
            </a:r>
            <a:endParaRPr lang="en-US" sz="1600" dirty="0"/>
          </a:p>
          <a:p>
            <a:pPr lvl="1"/>
            <a:r>
              <a:rPr lang="en-US" sz="1400" dirty="0"/>
              <a:t>System works only when </a:t>
            </a:r>
            <a:r>
              <a:rPr lang="en-US" sz="1400" b="1" dirty="0"/>
              <a:t>schedule is active</a:t>
            </a:r>
            <a:r>
              <a:rPr lang="en-US" sz="1400" dirty="0"/>
              <a:t>.</a:t>
            </a:r>
          </a:p>
          <a:p>
            <a:pPr lvl="1"/>
            <a:r>
              <a:rPr lang="en-US" sz="1400" dirty="0"/>
              <a:t>When schedule = OFF → All lights OFF regardless of lux</a:t>
            </a:r>
            <a:r>
              <a:rPr lang="en-US" sz="2000" dirty="0"/>
              <a:t>.</a:t>
            </a:r>
          </a:p>
          <a:p>
            <a:endParaRPr lang="en-US" dirty="0"/>
          </a:p>
        </p:txBody>
      </p:sp>
      <p:pic>
        <p:nvPicPr>
          <p:cNvPr id="5" name="Picture 4">
            <a:extLst>
              <a:ext uri="{FF2B5EF4-FFF2-40B4-BE49-F238E27FC236}">
                <a16:creationId xmlns:a16="http://schemas.microsoft.com/office/drawing/2014/main" id="{D97918B9-4288-4097-9899-606ACC6E08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2945" y="1693812"/>
            <a:ext cx="2680633" cy="3135098"/>
          </a:xfrm>
          <a:prstGeom prst="rect">
            <a:avLst/>
          </a:prstGeom>
        </p:spPr>
      </p:pic>
      <p:sp>
        <p:nvSpPr>
          <p:cNvPr id="6" name="Rectangle 5">
            <a:extLst>
              <a:ext uri="{FF2B5EF4-FFF2-40B4-BE49-F238E27FC236}">
                <a16:creationId xmlns:a16="http://schemas.microsoft.com/office/drawing/2014/main" id="{B456F8C2-424D-43A7-9899-81B871A9FC74}"/>
              </a:ext>
            </a:extLst>
          </p:cNvPr>
          <p:cNvSpPr/>
          <p:nvPr/>
        </p:nvSpPr>
        <p:spPr>
          <a:xfrm>
            <a:off x="8989654" y="2759891"/>
            <a:ext cx="48221" cy="4572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19C659B9-FEB9-4045-9382-AC84699B9695}"/>
              </a:ext>
            </a:extLst>
          </p:cNvPr>
          <p:cNvSpPr/>
          <p:nvPr/>
        </p:nvSpPr>
        <p:spPr>
          <a:xfrm>
            <a:off x="8989654" y="3440777"/>
            <a:ext cx="48221" cy="45720"/>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4E69CC0-0D94-4579-A3A7-2875E6051C96}"/>
              </a:ext>
            </a:extLst>
          </p:cNvPr>
          <p:cNvSpPr/>
          <p:nvPr/>
        </p:nvSpPr>
        <p:spPr>
          <a:xfrm>
            <a:off x="8989654" y="4075943"/>
            <a:ext cx="48221" cy="45720"/>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3342EF1-B89E-4BBC-AE6E-61EE5585F133}"/>
              </a:ext>
            </a:extLst>
          </p:cNvPr>
          <p:cNvSpPr/>
          <p:nvPr/>
        </p:nvSpPr>
        <p:spPr>
          <a:xfrm>
            <a:off x="10513654" y="3463637"/>
            <a:ext cx="48221" cy="45720"/>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0C46706-B77E-4B3A-B830-7DCE1AD02E9C}"/>
              </a:ext>
            </a:extLst>
          </p:cNvPr>
          <p:cNvSpPr/>
          <p:nvPr/>
        </p:nvSpPr>
        <p:spPr>
          <a:xfrm>
            <a:off x="10533430" y="2789252"/>
            <a:ext cx="48221" cy="45720"/>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25A285B-BE6A-4D7E-9210-87AE00ECB340}"/>
              </a:ext>
            </a:extLst>
          </p:cNvPr>
          <p:cNvSpPr/>
          <p:nvPr/>
        </p:nvSpPr>
        <p:spPr>
          <a:xfrm>
            <a:off x="10485209" y="4123830"/>
            <a:ext cx="48221" cy="45720"/>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Arrow Connector 12">
            <a:extLst>
              <a:ext uri="{FF2B5EF4-FFF2-40B4-BE49-F238E27FC236}">
                <a16:creationId xmlns:a16="http://schemas.microsoft.com/office/drawing/2014/main" id="{27744023-E829-4DCD-9D84-50CFE0A1E173}"/>
              </a:ext>
            </a:extLst>
          </p:cNvPr>
          <p:cNvCxnSpPr/>
          <p:nvPr/>
        </p:nvCxnSpPr>
        <p:spPr>
          <a:xfrm>
            <a:off x="7876687" y="2622069"/>
            <a:ext cx="1132516" cy="15893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72CB8388-4D24-4433-AABD-668B5B4885B9}"/>
              </a:ext>
            </a:extLst>
          </p:cNvPr>
          <p:cNvSpPr/>
          <p:nvPr/>
        </p:nvSpPr>
        <p:spPr>
          <a:xfrm>
            <a:off x="6085427" y="1962870"/>
            <a:ext cx="2137869" cy="738664"/>
          </a:xfrm>
          <a:prstGeom prst="rect">
            <a:avLst/>
          </a:prstGeom>
        </p:spPr>
        <p:txBody>
          <a:bodyPr wrap="square">
            <a:spAutoFit/>
          </a:bodyPr>
          <a:lstStyle/>
          <a:p>
            <a:pPr lvl="1"/>
            <a:r>
              <a:rPr lang="en-US" sz="1400" i="1" dirty="0"/>
              <a:t>RED Indication Shows The LDB-8 is in </a:t>
            </a:r>
            <a:r>
              <a:rPr lang="en-US" sz="1400" b="1" i="1" dirty="0"/>
              <a:t>Manual Mode</a:t>
            </a:r>
            <a:endParaRPr lang="en-US" sz="1400" b="1" dirty="0"/>
          </a:p>
        </p:txBody>
      </p:sp>
      <p:cxnSp>
        <p:nvCxnSpPr>
          <p:cNvPr id="15" name="Straight Arrow Connector 14">
            <a:extLst>
              <a:ext uri="{FF2B5EF4-FFF2-40B4-BE49-F238E27FC236}">
                <a16:creationId xmlns:a16="http://schemas.microsoft.com/office/drawing/2014/main" id="{67E1C036-1BC8-4CE9-BD3F-C4F5A096D663}"/>
              </a:ext>
            </a:extLst>
          </p:cNvPr>
          <p:cNvCxnSpPr>
            <a:cxnSpLocks/>
          </p:cNvCxnSpPr>
          <p:nvPr/>
        </p:nvCxnSpPr>
        <p:spPr>
          <a:xfrm>
            <a:off x="8140267" y="3418894"/>
            <a:ext cx="775959" cy="2188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0E6EF81C-0FF2-4CFB-8C70-79C39DD0D0E4}"/>
              </a:ext>
            </a:extLst>
          </p:cNvPr>
          <p:cNvSpPr/>
          <p:nvPr/>
        </p:nvSpPr>
        <p:spPr>
          <a:xfrm>
            <a:off x="6293669" y="2935373"/>
            <a:ext cx="2137869" cy="738664"/>
          </a:xfrm>
          <a:prstGeom prst="rect">
            <a:avLst/>
          </a:prstGeom>
        </p:spPr>
        <p:txBody>
          <a:bodyPr wrap="square">
            <a:spAutoFit/>
          </a:bodyPr>
          <a:lstStyle/>
          <a:p>
            <a:pPr lvl="1"/>
            <a:r>
              <a:rPr lang="en-US" sz="1400" i="1" dirty="0"/>
              <a:t>Green Indication Shows The LDB-8 is in </a:t>
            </a:r>
            <a:r>
              <a:rPr lang="en-US" sz="1400" b="1" i="1" dirty="0"/>
              <a:t>Auto Mode</a:t>
            </a:r>
            <a:endParaRPr lang="en-US" sz="1400" b="1" dirty="0"/>
          </a:p>
        </p:txBody>
      </p:sp>
      <p:cxnSp>
        <p:nvCxnSpPr>
          <p:cNvPr id="18" name="Straight Arrow Connector 17">
            <a:extLst>
              <a:ext uri="{FF2B5EF4-FFF2-40B4-BE49-F238E27FC236}">
                <a16:creationId xmlns:a16="http://schemas.microsoft.com/office/drawing/2014/main" id="{AB9B30AC-1207-4C5C-8F1F-A0A2BA616383}"/>
              </a:ext>
            </a:extLst>
          </p:cNvPr>
          <p:cNvCxnSpPr>
            <a:cxnSpLocks/>
          </p:cNvCxnSpPr>
          <p:nvPr/>
        </p:nvCxnSpPr>
        <p:spPr>
          <a:xfrm flipV="1">
            <a:off x="8140267" y="4086885"/>
            <a:ext cx="840796" cy="29478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3429C30F-C885-4D0B-8EC2-6F55A42292C3}"/>
              </a:ext>
            </a:extLst>
          </p:cNvPr>
          <p:cNvSpPr/>
          <p:nvPr/>
        </p:nvSpPr>
        <p:spPr>
          <a:xfrm>
            <a:off x="6305076" y="4001177"/>
            <a:ext cx="2137869" cy="738664"/>
          </a:xfrm>
          <a:prstGeom prst="rect">
            <a:avLst/>
          </a:prstGeom>
        </p:spPr>
        <p:txBody>
          <a:bodyPr wrap="square">
            <a:spAutoFit/>
          </a:bodyPr>
          <a:lstStyle/>
          <a:p>
            <a:pPr lvl="1"/>
            <a:r>
              <a:rPr lang="en-US" sz="1400" i="1" dirty="0"/>
              <a:t>Blue Indication Shows the Key is Empty </a:t>
            </a:r>
            <a:endParaRPr lang="en-US" sz="1400" b="1" dirty="0"/>
          </a:p>
        </p:txBody>
      </p:sp>
      <p:sp>
        <p:nvSpPr>
          <p:cNvPr id="22" name="Rectangle 21">
            <a:extLst>
              <a:ext uri="{FF2B5EF4-FFF2-40B4-BE49-F238E27FC236}">
                <a16:creationId xmlns:a16="http://schemas.microsoft.com/office/drawing/2014/main" id="{84547990-EA7B-476C-9FF5-12E293F7D20E}"/>
              </a:ext>
            </a:extLst>
          </p:cNvPr>
          <p:cNvSpPr/>
          <p:nvPr/>
        </p:nvSpPr>
        <p:spPr>
          <a:xfrm>
            <a:off x="7847291" y="892018"/>
            <a:ext cx="2137869" cy="307777"/>
          </a:xfrm>
          <a:prstGeom prst="rect">
            <a:avLst/>
          </a:prstGeom>
        </p:spPr>
        <p:txBody>
          <a:bodyPr wrap="square">
            <a:spAutoFit/>
          </a:bodyPr>
          <a:lstStyle/>
          <a:p>
            <a:pPr lvl="1"/>
            <a:r>
              <a:rPr lang="en-US" sz="1400" i="1" dirty="0"/>
              <a:t>Room Temprature</a:t>
            </a:r>
            <a:endParaRPr lang="en-US" sz="1400" b="1" dirty="0"/>
          </a:p>
        </p:txBody>
      </p:sp>
      <p:cxnSp>
        <p:nvCxnSpPr>
          <p:cNvPr id="23" name="Straight Arrow Connector 22">
            <a:extLst>
              <a:ext uri="{FF2B5EF4-FFF2-40B4-BE49-F238E27FC236}">
                <a16:creationId xmlns:a16="http://schemas.microsoft.com/office/drawing/2014/main" id="{F95126FE-7355-499E-9724-916D1B17D8DC}"/>
              </a:ext>
            </a:extLst>
          </p:cNvPr>
          <p:cNvCxnSpPr>
            <a:cxnSpLocks/>
          </p:cNvCxnSpPr>
          <p:nvPr/>
        </p:nvCxnSpPr>
        <p:spPr>
          <a:xfrm>
            <a:off x="9265920" y="1197516"/>
            <a:ext cx="427261" cy="696420"/>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80730A60-A60C-453B-9A5F-7FC2934F123C}"/>
              </a:ext>
            </a:extLst>
          </p:cNvPr>
          <p:cNvSpPr/>
          <p:nvPr/>
        </p:nvSpPr>
        <p:spPr>
          <a:xfrm>
            <a:off x="9600546" y="929086"/>
            <a:ext cx="2137869" cy="307777"/>
          </a:xfrm>
          <a:prstGeom prst="rect">
            <a:avLst/>
          </a:prstGeom>
        </p:spPr>
        <p:txBody>
          <a:bodyPr wrap="square">
            <a:spAutoFit/>
          </a:bodyPr>
          <a:lstStyle/>
          <a:p>
            <a:pPr lvl="1"/>
            <a:r>
              <a:rPr lang="en-US" sz="1400" i="1" dirty="0"/>
              <a:t>Lux value in Average</a:t>
            </a:r>
            <a:endParaRPr lang="en-US" sz="1400" b="1" dirty="0"/>
          </a:p>
        </p:txBody>
      </p:sp>
      <p:cxnSp>
        <p:nvCxnSpPr>
          <p:cNvPr id="26" name="Straight Arrow Connector 25">
            <a:extLst>
              <a:ext uri="{FF2B5EF4-FFF2-40B4-BE49-F238E27FC236}">
                <a16:creationId xmlns:a16="http://schemas.microsoft.com/office/drawing/2014/main" id="{E66CBFB6-4486-4E1D-9E89-342A0A07D37F}"/>
              </a:ext>
            </a:extLst>
          </p:cNvPr>
          <p:cNvCxnSpPr>
            <a:cxnSpLocks/>
            <a:stCxn id="25" idx="2"/>
          </p:cNvCxnSpPr>
          <p:nvPr/>
        </p:nvCxnSpPr>
        <p:spPr>
          <a:xfrm flipH="1">
            <a:off x="10277025" y="1236863"/>
            <a:ext cx="392456" cy="628837"/>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D38651A8-F3E9-472D-B5DB-B8B9CB8594DD}"/>
              </a:ext>
            </a:extLst>
          </p:cNvPr>
          <p:cNvSpPr/>
          <p:nvPr/>
        </p:nvSpPr>
        <p:spPr>
          <a:xfrm>
            <a:off x="1003005" y="3547223"/>
            <a:ext cx="5290664" cy="2062103"/>
          </a:xfrm>
          <a:prstGeom prst="rect">
            <a:avLst/>
          </a:prstGeom>
        </p:spPr>
        <p:txBody>
          <a:bodyPr wrap="square">
            <a:spAutoFit/>
          </a:bodyPr>
          <a:lstStyle/>
          <a:p>
            <a:pPr marL="285750" indent="-285750">
              <a:buFont typeface="Arial" panose="020B0604020202020204" pitchFamily="34" charset="0"/>
              <a:buChar char="•"/>
            </a:pPr>
            <a:r>
              <a:rPr lang="en-US" sz="1600" b="1" dirty="0"/>
              <a:t>6-Button Keypad Configured:</a:t>
            </a:r>
            <a:endParaRPr lang="en-US" sz="1600" dirty="0"/>
          </a:p>
          <a:p>
            <a:pPr lvl="1"/>
            <a:r>
              <a:rPr lang="en-US" sz="1600" b="1" dirty="0"/>
              <a:t>Button 1–4:</a:t>
            </a:r>
            <a:r>
              <a:rPr lang="en-US" sz="1600" dirty="0"/>
              <a:t> Double press = disables lux + schedule logic for that zone (manual override).</a:t>
            </a:r>
          </a:p>
          <a:p>
            <a:pPr lvl="1"/>
            <a:r>
              <a:rPr lang="en-US" sz="1600" b="1" dirty="0"/>
              <a:t>Button 1–4: Single Press= </a:t>
            </a:r>
            <a:r>
              <a:rPr lang="en-US" sz="1600" dirty="0"/>
              <a:t>make ON/OFF the Shop Floor Lights (manual override).</a:t>
            </a:r>
          </a:p>
          <a:p>
            <a:pPr lvl="1"/>
            <a:r>
              <a:rPr lang="en-US" sz="1600" b="1" dirty="0"/>
              <a:t>Button 5:</a:t>
            </a:r>
            <a:r>
              <a:rPr lang="en-US" sz="1600" dirty="0"/>
              <a:t> Spare (future use).</a:t>
            </a:r>
          </a:p>
          <a:p>
            <a:pPr lvl="1"/>
            <a:r>
              <a:rPr lang="en-US" sz="1600" b="1" dirty="0"/>
              <a:t>Button 6:</a:t>
            </a:r>
            <a:r>
              <a:rPr lang="en-US" sz="1600" dirty="0"/>
              <a:t> Dedicated for Store Room → Manual ON/OFF only.</a:t>
            </a:r>
          </a:p>
        </p:txBody>
      </p:sp>
    </p:spTree>
    <p:extLst>
      <p:ext uri="{BB962C8B-B14F-4D97-AF65-F5344CB8AC3E}">
        <p14:creationId xmlns:p14="http://schemas.microsoft.com/office/powerpoint/2010/main" val="4108431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533A4-1497-4C94-939A-8AEB4F6363CB}"/>
              </a:ext>
            </a:extLst>
          </p:cNvPr>
          <p:cNvSpPr>
            <a:spLocks noGrp="1"/>
          </p:cNvSpPr>
          <p:nvPr>
            <p:ph type="title"/>
          </p:nvPr>
        </p:nvSpPr>
        <p:spPr>
          <a:xfrm>
            <a:off x="838200" y="365126"/>
            <a:ext cx="10515600" cy="237990"/>
          </a:xfrm>
          <a:effectLst>
            <a:outerShdw blurRad="50800" dist="38100" dir="2700000" algn="tl" rotWithShape="0">
              <a:prstClr val="black">
                <a:alpha val="40000"/>
              </a:prstClr>
            </a:outerShdw>
          </a:effectLst>
        </p:spPr>
        <p:txBody>
          <a:bodyPr>
            <a:normAutofit fontScale="90000"/>
          </a:bodyPr>
          <a:lstStyle/>
          <a:p>
            <a:r>
              <a:rPr lang="en-US" altLang="en-US" sz="4000" b="1" dirty="0"/>
              <a:t>System Logic Flow Diagram</a:t>
            </a:r>
            <a:endParaRPr lang="en-US" sz="4000" b="1" dirty="0"/>
          </a:p>
        </p:txBody>
      </p:sp>
      <p:sp>
        <p:nvSpPr>
          <p:cNvPr id="4" name="Rectangle 1">
            <a:extLst>
              <a:ext uri="{FF2B5EF4-FFF2-40B4-BE49-F238E27FC236}">
                <a16:creationId xmlns:a16="http://schemas.microsoft.com/office/drawing/2014/main" id="{C2C7F310-8448-4ECD-9671-A030A47BB8BD}"/>
              </a:ext>
            </a:extLst>
          </p:cNvPr>
          <p:cNvSpPr>
            <a:spLocks noGrp="1" noChangeArrowheads="1"/>
          </p:cNvSpPr>
          <p:nvPr>
            <p:ph idx="1"/>
          </p:nvPr>
        </p:nvSpPr>
        <p:spPr bwMode="auto">
          <a:xfrm>
            <a:off x="838200" y="1311742"/>
            <a:ext cx="5727970" cy="39549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Example: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tx1"/>
              </a:solidFill>
              <a:effectLst/>
              <a:latin typeface="Arial Unicode MS" panose="020B0604020202020204" pitchFamily="34" charset="-128"/>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Unicode MS" panose="020B0604020202020204" pitchFamily="34" charset="-128"/>
              </a:rPr>
              <a:t>Start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Unicode MS" panose="020B0604020202020204" pitchFamily="34" charset="-128"/>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Unicode MS" panose="020B0604020202020204" pitchFamily="34" charset="-128"/>
              </a:rPr>
              <a:t>Read Lux (from LF/O 1.2)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Unicode MS" panose="020B0604020202020204" pitchFamily="34" charset="-128"/>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Unicode MS" panose="020B0604020202020204" pitchFamily="34" charset="-128"/>
              </a:rPr>
              <a:t>Process : Is Schedule ON?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Unicode MS" panose="020B0604020202020204" pitchFamily="34" charset="-128"/>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Unicode MS" panose="020B0604020202020204" pitchFamily="34" charset="-128"/>
              </a:rPr>
              <a:t>├─No → Lights OFF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Unicode MS" panose="020B0604020202020204" pitchFamily="34" charset="-128"/>
              </a:rPr>
              <a:t>└─Yes → Is Auto Mode?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Unicode MS" panose="020B0604020202020204" pitchFamily="34" charset="-128"/>
              </a:rPr>
              <a:t>	├─No → Manual Control (Keypad)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Unicode MS" panose="020B0604020202020204" pitchFamily="34" charset="-128"/>
              </a:rPr>
              <a:t>	└─Yes → Is Lux &lt; 90?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Unicode MS" panose="020B0604020202020204" pitchFamily="34" charset="-128"/>
              </a:rPr>
              <a:t>		├─Yes → Lights ON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Unicode MS" panose="020B0604020202020204" pitchFamily="34" charset="-128"/>
              </a:rPr>
              <a:t>		└─No → Lights OFF</a:t>
            </a:r>
            <a:endParaRPr kumimoji="0" lang="en-US" altLang="en-US" sz="4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576739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178</TotalTime>
  <Words>1021</Words>
  <Application>Microsoft Office PowerPoint</Application>
  <PresentationFormat>Widescreen</PresentationFormat>
  <Paragraphs>108</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 Unicode MS</vt:lpstr>
      <vt:lpstr>AbbVoice</vt:lpstr>
      <vt:lpstr>Arial</vt:lpstr>
      <vt:lpstr>Calibri</vt:lpstr>
      <vt:lpstr>Calibri Light</vt:lpstr>
      <vt:lpstr>Office Theme</vt:lpstr>
      <vt:lpstr>ELSB Light Harwesting </vt:lpstr>
      <vt:lpstr>Actuators SA/S 12.16.5.2</vt:lpstr>
      <vt:lpstr>LF/O 1.1 Sensor</vt:lpstr>
      <vt:lpstr>HS/S 4.2.1 Controller</vt:lpstr>
      <vt:lpstr>AC/S (BACnet Gateway)</vt:lpstr>
      <vt:lpstr>6-Button Keypad SBR/U6.0.1</vt:lpstr>
      <vt:lpstr>Working Principle</vt:lpstr>
      <vt:lpstr> Control Logic Overview </vt:lpstr>
      <vt:lpstr>System Logic Flow Diagram</vt:lpstr>
      <vt:lpstr>Communication &amp; Integration</vt:lpstr>
      <vt:lpstr>Calibration &amp; Testing</vt:lpstr>
      <vt:lpstr>Results &amp; Benefits</vt:lpstr>
      <vt:lpstr>Conclusion</vt:lpstr>
      <vt:lpstr>LMS DB Images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ELSB Light Harwesting </dc:title>
  <dc:creator>Lenovo</dc:creator>
  <cp:lastModifiedBy>Lenovo</cp:lastModifiedBy>
  <cp:revision>19</cp:revision>
  <dcterms:created xsi:type="dcterms:W3CDTF">2025-10-07T15:35:20Z</dcterms:created>
  <dcterms:modified xsi:type="dcterms:W3CDTF">2025-10-07T18:34:27Z</dcterms:modified>
</cp:coreProperties>
</file>

<file path=docProps/thumbnail.jpeg>
</file>